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1"/>
  </p:sldMasterIdLst>
  <p:notesMasterIdLst>
    <p:notesMasterId r:id="rId21"/>
  </p:notesMasterIdLst>
  <p:handoutMasterIdLst>
    <p:handoutMasterId r:id="rId22"/>
  </p:handout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70" r:id="rId14"/>
    <p:sldId id="271" r:id="rId15"/>
    <p:sldId id="272" r:id="rId16"/>
    <p:sldId id="273" r:id="rId17"/>
    <p:sldId id="269" r:id="rId18"/>
    <p:sldId id="274" r:id="rId19"/>
    <p:sldId id="275"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FF66"/>
    <a:srgbClr val="FFCC00"/>
    <a:srgbClr val="00CC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98" autoAdjust="0"/>
  </p:normalViewPr>
  <p:slideViewPr>
    <p:cSldViewPr>
      <p:cViewPr varScale="1">
        <p:scale>
          <a:sx n="78" d="100"/>
          <a:sy n="78" d="100"/>
        </p:scale>
        <p:origin x="-91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en-US"/>
          </a:p>
        </p:txBody>
      </p:sp>
      <p:sp>
        <p:nvSpPr>
          <p:cNvPr id="15363" name="Rectangle 3"/>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en-US"/>
          </a:p>
        </p:txBody>
      </p:sp>
      <p:sp>
        <p:nvSpPr>
          <p:cNvPr id="15364" name="Rectangle 4"/>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en-US"/>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36D11706-3B4E-4405-980A-B52CFF3CEBB4}"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en-US"/>
          </a:p>
        </p:txBody>
      </p:sp>
      <p:sp>
        <p:nvSpPr>
          <p:cNvPr id="17411" name="Rectangle 3"/>
          <p:cNvSpPr>
            <a:spLocks noGrp="1" noChangeArrowheads="1"/>
          </p:cNvSpPr>
          <p:nvPr>
            <p:ph type="dt"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en-US"/>
          </a:p>
        </p:txBody>
      </p:sp>
      <p:sp>
        <p:nvSpPr>
          <p:cNvPr id="17412"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en-US"/>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C5092A42-5E98-4DCA-9BFD-F8E10A9C7960}"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Exists in all three schemas.</a:t>
            </a:r>
            <a:endParaRPr lang="en-US" dirty="0"/>
          </a:p>
        </p:txBody>
      </p:sp>
      <p:sp>
        <p:nvSpPr>
          <p:cNvPr id="4" name="Slide Number Placeholder 3"/>
          <p:cNvSpPr>
            <a:spLocks noGrp="1"/>
          </p:cNvSpPr>
          <p:nvPr>
            <p:ph type="sldNum" sz="quarter" idx="10"/>
          </p:nvPr>
        </p:nvSpPr>
        <p:spPr/>
        <p:txBody>
          <a:bodyPr/>
          <a:lstStyle/>
          <a:p>
            <a:fld id="{C5092A42-5E98-4DCA-9BFD-F8E10A9C7960}"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about the other tax types (1041, 1040)?</a:t>
            </a:r>
            <a:endParaRPr lang="en-US" dirty="0"/>
          </a:p>
        </p:txBody>
      </p:sp>
      <p:sp>
        <p:nvSpPr>
          <p:cNvPr id="4" name="Slide Number Placeholder 3"/>
          <p:cNvSpPr>
            <a:spLocks noGrp="1"/>
          </p:cNvSpPr>
          <p:nvPr>
            <p:ph type="sldNum" sz="quarter" idx="10"/>
          </p:nvPr>
        </p:nvSpPr>
        <p:spPr/>
        <p:txBody>
          <a:bodyPr/>
          <a:lstStyle/>
          <a:p>
            <a:fld id="{C5092A42-5E98-4DCA-9BFD-F8E10A9C7960}"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09570" name="Rectangle 2"/>
          <p:cNvSpPr>
            <a:spLocks noGrp="1" noChangeArrowheads="1"/>
          </p:cNvSpPr>
          <p:nvPr>
            <p:ph type="ctrTitle"/>
          </p:nvPr>
        </p:nvSpPr>
        <p:spPr>
          <a:xfrm>
            <a:off x="647700" y="1447800"/>
            <a:ext cx="7848600" cy="1295400"/>
          </a:xfrm>
        </p:spPr>
        <p:txBody>
          <a:bodyPr/>
          <a:lstStyle>
            <a:lvl1pPr algn="ctr">
              <a:defRPr/>
            </a:lvl1pPr>
          </a:lstStyle>
          <a:p>
            <a:r>
              <a:rPr lang="en-US" smtClean="0"/>
              <a:t>Click to edit Master title style</a:t>
            </a:r>
            <a:endParaRPr lang="en-US"/>
          </a:p>
        </p:txBody>
      </p:sp>
      <p:sp>
        <p:nvSpPr>
          <p:cNvPr id="109571" name="Rectangle 3"/>
          <p:cNvSpPr>
            <a:spLocks noGrp="1" noChangeArrowheads="1"/>
          </p:cNvSpPr>
          <p:nvPr>
            <p:ph type="subTitle" idx="1"/>
          </p:nvPr>
        </p:nvSpPr>
        <p:spPr>
          <a:xfrm>
            <a:off x="533400" y="3048000"/>
            <a:ext cx="8077200" cy="635000"/>
          </a:xfrm>
        </p:spPr>
        <p:txBody>
          <a:bodyPr/>
          <a:lstStyle>
            <a:lvl1pPr marL="0" indent="0" algn="ctr">
              <a:buFontTx/>
              <a:buNone/>
              <a:defRPr sz="3600"/>
            </a:lvl1pPr>
          </a:lstStyle>
          <a:p>
            <a:r>
              <a:rPr lang="en-US" smtClean="0"/>
              <a:t>Click to edit Master subtitle style</a:t>
            </a:r>
            <a:endParaRPr lang="en-US"/>
          </a:p>
        </p:txBody>
      </p:sp>
      <p:sp>
        <p:nvSpPr>
          <p:cNvPr id="109572" name="Rectangle 4"/>
          <p:cNvSpPr>
            <a:spLocks noGrp="1" noChangeArrowheads="1"/>
          </p:cNvSpPr>
          <p:nvPr>
            <p:ph type="dt" sz="half" idx="2"/>
          </p:nvPr>
        </p:nvSpPr>
        <p:spPr/>
        <p:txBody>
          <a:bodyPr/>
          <a:lstStyle>
            <a:lvl1pPr>
              <a:defRPr b="0">
                <a:latin typeface="+mn-lt"/>
              </a:defRPr>
            </a:lvl1pPr>
          </a:lstStyle>
          <a:p>
            <a:r>
              <a:rPr lang="en-US" smtClean="0"/>
              <a:t>8/13/2014</a:t>
            </a:r>
            <a:endParaRPr lang="en-US"/>
          </a:p>
        </p:txBody>
      </p:sp>
      <p:sp>
        <p:nvSpPr>
          <p:cNvPr id="109573" name="Rectangle 5"/>
          <p:cNvSpPr>
            <a:spLocks noGrp="1" noChangeArrowheads="1"/>
          </p:cNvSpPr>
          <p:nvPr>
            <p:ph type="ftr" sz="quarter" idx="3"/>
          </p:nvPr>
        </p:nvSpPr>
        <p:spPr/>
        <p:txBody>
          <a:bodyPr/>
          <a:lstStyle>
            <a:lvl1pPr>
              <a:defRPr b="0">
                <a:latin typeface="+mn-lt"/>
              </a:defRPr>
            </a:lvl1pPr>
          </a:lstStyle>
          <a:p>
            <a:endParaRPr lang="en-US"/>
          </a:p>
        </p:txBody>
      </p:sp>
      <p:sp>
        <p:nvSpPr>
          <p:cNvPr id="109574" name="Rectangle 6"/>
          <p:cNvSpPr>
            <a:spLocks noGrp="1" noChangeArrowheads="1"/>
          </p:cNvSpPr>
          <p:nvPr>
            <p:ph type="sldNum" sz="quarter" idx="4"/>
          </p:nvPr>
        </p:nvSpPr>
        <p:spPr/>
        <p:txBody>
          <a:bodyPr/>
          <a:lstStyle>
            <a:lvl1pPr>
              <a:defRPr b="0">
                <a:latin typeface="+mn-lt"/>
              </a:defRPr>
            </a:lvl1pPr>
          </a:lstStyle>
          <a:p>
            <a:fld id="{AC4B57D0-3162-4D83-BD22-E5B1033B45FB}" type="slidenum">
              <a:rPr lang="en-US"/>
              <a:pPr/>
              <a:t>‹#›</a:t>
            </a:fld>
            <a:endParaRPr lang="en-US"/>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8/13/2014</a:t>
            </a:r>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8AEA756-72F5-4558-B09C-7AFF0E8355A4}" type="slidenum">
              <a:rPr lang="en-US"/>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20193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85800"/>
            <a:ext cx="59055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8/13/2014</a:t>
            </a:r>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8E05B48-FC9D-4AE3-8B78-A05EBF7F3C53}" type="slidenum">
              <a:rPr lang="en-US"/>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8/13/2014</a:t>
            </a:r>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2A20144-7B4F-4F24-B9F5-77BD4826462C}" type="slidenum">
              <a:rPr lang="en-US"/>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8/13/2014</a:t>
            </a:r>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C3048A6-CD12-4B08-B185-037508233500}" type="slidenum">
              <a:rPr lang="en-US"/>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39624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0" y="1905000"/>
            <a:ext cx="39624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8/13/2014</a:t>
            </a:r>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45DD3CB-FB17-4841-B99E-C973460EC4DF}" type="slidenum">
              <a:rPr lang="en-US"/>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8/13/2014</a:t>
            </a:r>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96B32E68-27E4-4BD5-96F0-AC694F0EDB77}" type="slidenum">
              <a:rPr lang="en-US"/>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8/13/2014</a:t>
            </a:r>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D042747-951D-4B29-82CA-442C8985BD38}" type="slidenum">
              <a:rPr lang="en-US"/>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8/13/2014</a:t>
            </a:r>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248EB88-6B05-450F-A3A2-DC28717E9F94}" type="slidenum">
              <a:rPr lang="en-US"/>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8/13/2014</a:t>
            </a:r>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6311E9F-6923-4BDA-9DA1-3A2A80335263}" type="slidenum">
              <a:rPr lang="en-US"/>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8/13/2014</a:t>
            </a:r>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2239D6A-4B61-4C33-9D40-872F6BA22F9F}" type="slidenum">
              <a:rPr lang="en-US"/>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body" idx="1"/>
          </p:nvPr>
        </p:nvSpPr>
        <p:spPr bwMode="auto">
          <a:xfrm>
            <a:off x="457200" y="1905000"/>
            <a:ext cx="80772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 bullet text</a:t>
            </a:r>
          </a:p>
          <a:p>
            <a:pPr lvl="2"/>
            <a:r>
              <a:rPr lang="en-US" smtClean="0"/>
              <a:t>Third level bullet text</a:t>
            </a:r>
          </a:p>
          <a:p>
            <a:pPr lvl="3"/>
            <a:r>
              <a:rPr lang="en-US" smtClean="0"/>
              <a:t> Fourth level bullet text</a:t>
            </a:r>
          </a:p>
          <a:p>
            <a:pPr lvl="4"/>
            <a:r>
              <a:rPr lang="en-US" smtClean="0"/>
              <a:t>Fifth level bullet text</a:t>
            </a:r>
          </a:p>
          <a:p>
            <a:pPr lvl="1"/>
            <a:endParaRPr lang="en-US" smtClean="0"/>
          </a:p>
          <a:p>
            <a:pPr lvl="2"/>
            <a:endParaRPr lang="en-US" smtClean="0"/>
          </a:p>
        </p:txBody>
      </p:sp>
      <p:sp>
        <p:nvSpPr>
          <p:cNvPr id="108547" name="Rectangle 3"/>
          <p:cNvSpPr>
            <a:spLocks noGrp="1" noChangeArrowheads="1"/>
          </p:cNvSpPr>
          <p:nvPr>
            <p:ph type="title"/>
          </p:nvPr>
        </p:nvSpPr>
        <p:spPr bwMode="auto">
          <a:xfrm>
            <a:off x="457200" y="685800"/>
            <a:ext cx="8077200"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smtClean="0"/>
          </a:p>
        </p:txBody>
      </p:sp>
      <p:sp>
        <p:nvSpPr>
          <p:cNvPr id="108548" name="Rectangle 4"/>
          <p:cNvSpPr>
            <a:spLocks noGrp="1" noChangeArrowheads="1"/>
          </p:cNvSpPr>
          <p:nvPr>
            <p:ph type="dt" sz="half" idx="2"/>
          </p:nvPr>
        </p:nvSpPr>
        <p:spPr bwMode="auto">
          <a:xfrm>
            <a:off x="0" y="66294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1"/>
            </a:lvl1pPr>
          </a:lstStyle>
          <a:p>
            <a:r>
              <a:rPr lang="en-US" smtClean="0"/>
              <a:t>8/13/2014</a:t>
            </a:r>
            <a:endParaRPr lang="en-US"/>
          </a:p>
        </p:txBody>
      </p:sp>
      <p:sp>
        <p:nvSpPr>
          <p:cNvPr id="108549" name="Rectangle 5"/>
          <p:cNvSpPr>
            <a:spLocks noGrp="1" noChangeArrowheads="1"/>
          </p:cNvSpPr>
          <p:nvPr>
            <p:ph type="ftr" sz="quarter" idx="3"/>
          </p:nvPr>
        </p:nvSpPr>
        <p:spPr bwMode="auto">
          <a:xfrm>
            <a:off x="3124200" y="66294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b="1"/>
            </a:lvl1pPr>
          </a:lstStyle>
          <a:p>
            <a:endParaRPr lang="en-US"/>
          </a:p>
        </p:txBody>
      </p:sp>
      <p:sp>
        <p:nvSpPr>
          <p:cNvPr id="108550" name="Rectangle 6"/>
          <p:cNvSpPr>
            <a:spLocks noGrp="1" noChangeArrowheads="1"/>
          </p:cNvSpPr>
          <p:nvPr>
            <p:ph type="sldNum" sz="quarter" idx="4"/>
          </p:nvPr>
        </p:nvSpPr>
        <p:spPr bwMode="auto">
          <a:xfrm>
            <a:off x="7239000" y="66294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5BE85974-3CE6-4031-AEEB-BE5C6FA48FD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ransition/>
  <p:timing>
    <p:tnLst>
      <p:par>
        <p:cTn id="1" dur="indefinite" restart="never" nodeType="tmRoot"/>
      </p:par>
    </p:tnLst>
  </p:timing>
  <p:hf hdr="0" ftr="0" dt="0"/>
  <p:txStyles>
    <p:titleStyle>
      <a:lvl1pPr algn="l" rtl="0" eaLnBrk="1" fontAlgn="base" hangingPunct="1">
        <a:spcBef>
          <a:spcPct val="0"/>
        </a:spcBef>
        <a:spcAft>
          <a:spcPct val="0"/>
        </a:spcAft>
        <a:defRPr sz="4400">
          <a:solidFill>
            <a:srgbClr val="284C6A"/>
          </a:solidFill>
          <a:latin typeface="+mj-lt"/>
          <a:ea typeface="+mj-ea"/>
          <a:cs typeface="+mj-cs"/>
        </a:defRPr>
      </a:lvl1pPr>
      <a:lvl2pPr algn="l" rtl="0" eaLnBrk="1" fontAlgn="base" hangingPunct="1">
        <a:spcBef>
          <a:spcPct val="0"/>
        </a:spcBef>
        <a:spcAft>
          <a:spcPct val="0"/>
        </a:spcAft>
        <a:defRPr sz="4400">
          <a:solidFill>
            <a:srgbClr val="284C6A"/>
          </a:solidFill>
          <a:latin typeface="Trebuchet MS" pitchFamily="34" charset="0"/>
        </a:defRPr>
      </a:lvl2pPr>
      <a:lvl3pPr algn="l" rtl="0" eaLnBrk="1" fontAlgn="base" hangingPunct="1">
        <a:spcBef>
          <a:spcPct val="0"/>
        </a:spcBef>
        <a:spcAft>
          <a:spcPct val="0"/>
        </a:spcAft>
        <a:defRPr sz="4400">
          <a:solidFill>
            <a:srgbClr val="284C6A"/>
          </a:solidFill>
          <a:latin typeface="Trebuchet MS" pitchFamily="34" charset="0"/>
        </a:defRPr>
      </a:lvl3pPr>
      <a:lvl4pPr algn="l" rtl="0" eaLnBrk="1" fontAlgn="base" hangingPunct="1">
        <a:spcBef>
          <a:spcPct val="0"/>
        </a:spcBef>
        <a:spcAft>
          <a:spcPct val="0"/>
        </a:spcAft>
        <a:defRPr sz="4400">
          <a:solidFill>
            <a:srgbClr val="284C6A"/>
          </a:solidFill>
          <a:latin typeface="Trebuchet MS" pitchFamily="34" charset="0"/>
        </a:defRPr>
      </a:lvl4pPr>
      <a:lvl5pPr algn="l" rtl="0" eaLnBrk="1" fontAlgn="base" hangingPunct="1">
        <a:spcBef>
          <a:spcPct val="0"/>
        </a:spcBef>
        <a:spcAft>
          <a:spcPct val="0"/>
        </a:spcAft>
        <a:defRPr sz="4400">
          <a:solidFill>
            <a:srgbClr val="284C6A"/>
          </a:solidFill>
          <a:latin typeface="Trebuchet MS" pitchFamily="34" charset="0"/>
        </a:defRPr>
      </a:lvl5pPr>
      <a:lvl6pPr marL="457200" algn="l" rtl="0" eaLnBrk="1" fontAlgn="base" hangingPunct="1">
        <a:spcBef>
          <a:spcPct val="0"/>
        </a:spcBef>
        <a:spcAft>
          <a:spcPct val="0"/>
        </a:spcAft>
        <a:defRPr sz="4400">
          <a:solidFill>
            <a:srgbClr val="284C6A"/>
          </a:solidFill>
          <a:latin typeface="Trebuchet MS" pitchFamily="34" charset="0"/>
        </a:defRPr>
      </a:lvl6pPr>
      <a:lvl7pPr marL="914400" algn="l" rtl="0" eaLnBrk="1" fontAlgn="base" hangingPunct="1">
        <a:spcBef>
          <a:spcPct val="0"/>
        </a:spcBef>
        <a:spcAft>
          <a:spcPct val="0"/>
        </a:spcAft>
        <a:defRPr sz="4400">
          <a:solidFill>
            <a:srgbClr val="284C6A"/>
          </a:solidFill>
          <a:latin typeface="Trebuchet MS" pitchFamily="34" charset="0"/>
        </a:defRPr>
      </a:lvl7pPr>
      <a:lvl8pPr marL="1371600" algn="l" rtl="0" eaLnBrk="1" fontAlgn="base" hangingPunct="1">
        <a:spcBef>
          <a:spcPct val="0"/>
        </a:spcBef>
        <a:spcAft>
          <a:spcPct val="0"/>
        </a:spcAft>
        <a:defRPr sz="4400">
          <a:solidFill>
            <a:srgbClr val="284C6A"/>
          </a:solidFill>
          <a:latin typeface="Trebuchet MS" pitchFamily="34" charset="0"/>
        </a:defRPr>
      </a:lvl8pPr>
      <a:lvl9pPr marL="1828800" algn="l" rtl="0" eaLnBrk="1" fontAlgn="base" hangingPunct="1">
        <a:spcBef>
          <a:spcPct val="0"/>
        </a:spcBef>
        <a:spcAft>
          <a:spcPct val="0"/>
        </a:spcAft>
        <a:defRPr sz="4400">
          <a:solidFill>
            <a:srgbClr val="284C6A"/>
          </a:solidFill>
          <a:latin typeface="Trebuchet MS" pitchFamily="34" charset="0"/>
        </a:defRPr>
      </a:lvl9pPr>
    </p:titleStyle>
    <p:bodyStyle>
      <a:lvl1pPr marL="342900" indent="-342900" algn="l" rtl="0" eaLnBrk="1" fontAlgn="base" hangingPunct="1">
        <a:lnSpc>
          <a:spcPct val="125000"/>
        </a:lnSpc>
        <a:spcBef>
          <a:spcPct val="20000"/>
        </a:spcBef>
        <a:spcAft>
          <a:spcPct val="0"/>
        </a:spcAft>
        <a:buClr>
          <a:schemeClr val="bg2"/>
        </a:buClr>
        <a:buChar char="•"/>
        <a:defRPr sz="3200">
          <a:solidFill>
            <a:srgbClr val="284C6A"/>
          </a:solidFill>
          <a:latin typeface="+mn-lt"/>
          <a:ea typeface="+mn-ea"/>
          <a:cs typeface="+mn-cs"/>
        </a:defRPr>
      </a:lvl1pPr>
      <a:lvl2pPr marL="742950" indent="-285750" algn="l" rtl="0" eaLnBrk="1" fontAlgn="base" hangingPunct="1">
        <a:spcBef>
          <a:spcPct val="20000"/>
        </a:spcBef>
        <a:spcAft>
          <a:spcPct val="0"/>
        </a:spcAft>
        <a:buFont typeface="Trebuchet MS" pitchFamily="34" charset="0"/>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Font typeface="Trebuchet MS" pitchFamily="34" charset="0"/>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statemef.com/mef_new.s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p:txBody>
          <a:bodyPr/>
          <a:lstStyle/>
          <a:p>
            <a:r>
              <a:rPr lang="en-US" dirty="0" smtClean="0"/>
              <a:t>MeF Schema Changes</a:t>
            </a:r>
            <a:br>
              <a:rPr lang="en-US" dirty="0" smtClean="0"/>
            </a:br>
            <a:r>
              <a:rPr lang="en-US" dirty="0" smtClean="0"/>
              <a:t>August 13, 2014</a:t>
            </a:r>
            <a:br>
              <a:rPr lang="en-US" dirty="0" smtClean="0"/>
            </a:br>
            <a:r>
              <a:rPr lang="en-US" dirty="0" smtClean="0"/>
              <a:t>FTA Tech</a:t>
            </a:r>
            <a:endParaRPr lang="en-US" dirty="0"/>
          </a:p>
        </p:txBody>
      </p:sp>
      <p:sp>
        <p:nvSpPr>
          <p:cNvPr id="4101" name="Rectangle 5"/>
          <p:cNvSpPr>
            <a:spLocks noGrp="1" noChangeArrowheads="1"/>
          </p:cNvSpPr>
          <p:nvPr>
            <p:ph type="subTitle" idx="1"/>
          </p:nvPr>
        </p:nvSpPr>
        <p:spPr/>
        <p:txBody>
          <a:bodyPr/>
          <a:lstStyle/>
          <a:p>
            <a:r>
              <a:rPr lang="en-US" dirty="0" smtClean="0"/>
              <a:t>IRS Name Standardization</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077200" cy="1219200"/>
          </a:xfrm>
        </p:spPr>
        <p:txBody>
          <a:bodyPr/>
          <a:lstStyle/>
          <a:p>
            <a:r>
              <a:rPr lang="en-US" dirty="0" err="1" smtClean="0"/>
              <a:t>StateBusiness</a:t>
            </a:r>
            <a:r>
              <a:rPr lang="en-US" dirty="0" smtClean="0"/>
              <a:t>/</a:t>
            </a:r>
            <a:br>
              <a:rPr lang="en-US" dirty="0" smtClean="0"/>
            </a:br>
            <a:r>
              <a:rPr lang="en-US" dirty="0" err="1" smtClean="0"/>
              <a:t>BusinessReturnHeaderState</a:t>
            </a:r>
            <a:endParaRPr lang="en-US" dirty="0"/>
          </a:p>
        </p:txBody>
      </p:sp>
      <p:sp>
        <p:nvSpPr>
          <p:cNvPr id="4" name="Slide Number Placeholder 3"/>
          <p:cNvSpPr>
            <a:spLocks noGrp="1"/>
          </p:cNvSpPr>
          <p:nvPr>
            <p:ph type="sldNum" sz="quarter" idx="12"/>
          </p:nvPr>
        </p:nvSpPr>
        <p:spPr/>
        <p:txBody>
          <a:bodyPr/>
          <a:lstStyle/>
          <a:p>
            <a:fld id="{42A20144-7B4F-4F24-B9F5-77BD4826462C}" type="slidenum">
              <a:rPr lang="en-US" smtClean="0"/>
              <a:pPr/>
              <a:t>10</a:t>
            </a:fld>
            <a:endParaRPr lang="en-US"/>
          </a:p>
        </p:txBody>
      </p:sp>
      <p:graphicFrame>
        <p:nvGraphicFramePr>
          <p:cNvPr id="5" name="Table 4"/>
          <p:cNvGraphicFramePr>
            <a:graphicFrameLocks noGrp="1"/>
          </p:cNvGraphicFramePr>
          <p:nvPr/>
        </p:nvGraphicFramePr>
        <p:xfrm>
          <a:off x="381000" y="2150920"/>
          <a:ext cx="8305800" cy="4171948"/>
        </p:xfrm>
        <a:graphic>
          <a:graphicData uri="http://schemas.openxmlformats.org/drawingml/2006/table">
            <a:tbl>
              <a:tblPr firstRow="1" bandRow="1">
                <a:tableStyleId>{5DA37D80-6434-44D0-A028-1B22A696006F}</a:tableStyleId>
              </a:tblPr>
              <a:tblGrid>
                <a:gridCol w="3810000"/>
                <a:gridCol w="4495800"/>
              </a:tblGrid>
              <a:tr h="379268">
                <a:tc>
                  <a:txBody>
                    <a:bodyPr/>
                    <a:lstStyle/>
                    <a:p>
                      <a:r>
                        <a:rPr lang="en-US" dirty="0" smtClean="0"/>
                        <a:t>Old Name</a:t>
                      </a:r>
                      <a:endParaRPr lang="en-US" dirty="0"/>
                    </a:p>
                  </a:txBody>
                  <a:tcPr/>
                </a:tc>
                <a:tc>
                  <a:txBody>
                    <a:bodyPr/>
                    <a:lstStyle/>
                    <a:p>
                      <a:r>
                        <a:rPr lang="en-US" dirty="0" smtClean="0"/>
                        <a:t>New Name</a:t>
                      </a:r>
                      <a:endParaRPr lang="en-US" dirty="0"/>
                    </a:p>
                  </a:txBody>
                  <a:tcPr/>
                </a:tc>
              </a:tr>
              <a:tr h="379268">
                <a:tc>
                  <a:txBody>
                    <a:bodyPr/>
                    <a:lstStyle/>
                    <a:p>
                      <a:r>
                        <a:rPr lang="en-US" dirty="0" smtClean="0"/>
                        <a:t>Name </a:t>
                      </a:r>
                      <a:endParaRPr lang="en-US" dirty="0"/>
                    </a:p>
                  </a:txBody>
                  <a:tcPr/>
                </a:tc>
                <a:tc>
                  <a:txBody>
                    <a:bodyPr/>
                    <a:lstStyle/>
                    <a:p>
                      <a:r>
                        <a:rPr lang="en-US" dirty="0" err="1" smtClean="0"/>
                        <a:t>BusinessName</a:t>
                      </a:r>
                      <a:endParaRPr lang="en-US" dirty="0"/>
                    </a:p>
                  </a:txBody>
                  <a:tcPr/>
                </a:tc>
              </a:tr>
              <a:tr h="379268">
                <a:tc>
                  <a:txBody>
                    <a:bodyPr/>
                    <a:lstStyle/>
                    <a:p>
                      <a:r>
                        <a:rPr lang="en-US" dirty="0" err="1" smtClean="0"/>
                        <a:t>InCareOfName</a:t>
                      </a:r>
                      <a:r>
                        <a:rPr lang="en-US" dirty="0" smtClean="0"/>
                        <a:t> </a:t>
                      </a:r>
                      <a:endParaRPr lang="en-US" dirty="0"/>
                    </a:p>
                  </a:txBody>
                  <a:tcPr/>
                </a:tc>
                <a:tc>
                  <a:txBody>
                    <a:bodyPr/>
                    <a:lstStyle/>
                    <a:p>
                      <a:r>
                        <a:rPr lang="en-US" dirty="0" err="1" smtClean="0"/>
                        <a:t>InCareOfNm</a:t>
                      </a:r>
                      <a:endParaRPr lang="en-US" dirty="0"/>
                    </a:p>
                  </a:txBody>
                  <a:tcPr/>
                </a:tc>
              </a:tr>
              <a:tr h="379268">
                <a:tc>
                  <a:txBody>
                    <a:bodyPr/>
                    <a:lstStyle/>
                    <a:p>
                      <a:r>
                        <a:rPr lang="en-US" dirty="0" err="1" smtClean="0"/>
                        <a:t>NameControl</a:t>
                      </a:r>
                      <a:r>
                        <a:rPr lang="en-US" dirty="0" smtClean="0"/>
                        <a:t> </a:t>
                      </a:r>
                      <a:endParaRPr lang="en-US" dirty="0"/>
                    </a:p>
                  </a:txBody>
                  <a:tcPr/>
                </a:tc>
                <a:tc>
                  <a:txBody>
                    <a:bodyPr/>
                    <a:lstStyle/>
                    <a:p>
                      <a:r>
                        <a:rPr lang="en-US" dirty="0" err="1" smtClean="0"/>
                        <a:t>BusinessNameControlTxt</a:t>
                      </a:r>
                      <a:endParaRPr lang="en-US" dirty="0"/>
                    </a:p>
                  </a:txBody>
                  <a:tcPr/>
                </a:tc>
              </a:tr>
              <a:tr h="379268">
                <a:tc>
                  <a:txBody>
                    <a:bodyPr/>
                    <a:lstStyle/>
                    <a:p>
                      <a:r>
                        <a:rPr lang="en-US" dirty="0" smtClean="0"/>
                        <a:t>Name </a:t>
                      </a:r>
                      <a:endParaRPr lang="en-US" dirty="0"/>
                    </a:p>
                  </a:txBody>
                  <a:tcPr/>
                </a:tc>
                <a:tc>
                  <a:txBody>
                    <a:bodyPr/>
                    <a:lstStyle/>
                    <a:p>
                      <a:r>
                        <a:rPr lang="en-US" dirty="0" err="1" smtClean="0"/>
                        <a:t>PersonName</a:t>
                      </a:r>
                      <a:endParaRPr lang="en-US" dirty="0"/>
                    </a:p>
                  </a:txBody>
                  <a:tcPr/>
                </a:tc>
              </a:tr>
              <a:tr h="379268">
                <a:tc>
                  <a:txBody>
                    <a:bodyPr/>
                    <a:lstStyle/>
                    <a:p>
                      <a:r>
                        <a:rPr lang="en-US" dirty="0" smtClean="0"/>
                        <a:t>Title </a:t>
                      </a:r>
                      <a:endParaRPr lang="en-US" dirty="0"/>
                    </a:p>
                  </a:txBody>
                  <a:tcPr/>
                </a:tc>
                <a:tc>
                  <a:txBody>
                    <a:bodyPr/>
                    <a:lstStyle/>
                    <a:p>
                      <a:r>
                        <a:rPr lang="en-US" dirty="0" err="1" smtClean="0"/>
                        <a:t>PersonTitleTxt</a:t>
                      </a:r>
                      <a:endParaRPr lang="en-US" dirty="0"/>
                    </a:p>
                  </a:txBody>
                  <a:tcPr/>
                </a:tc>
              </a:tr>
              <a:tr h="379268">
                <a:tc>
                  <a:txBody>
                    <a:bodyPr/>
                    <a:lstStyle/>
                    <a:p>
                      <a:r>
                        <a:rPr lang="en-US" dirty="0" smtClean="0"/>
                        <a:t>Phone </a:t>
                      </a:r>
                      <a:endParaRPr lang="en-US" dirty="0"/>
                    </a:p>
                  </a:txBody>
                  <a:tcPr/>
                </a:tc>
                <a:tc>
                  <a:txBody>
                    <a:bodyPr/>
                    <a:lstStyle/>
                    <a:p>
                      <a:r>
                        <a:rPr lang="en-US" dirty="0" err="1" smtClean="0"/>
                        <a:t>PhoneNum</a:t>
                      </a:r>
                      <a:r>
                        <a:rPr lang="en-US" dirty="0" smtClean="0"/>
                        <a:t> </a:t>
                      </a:r>
                      <a:endParaRPr lang="en-US" dirty="0"/>
                    </a:p>
                  </a:txBody>
                  <a:tcPr/>
                </a:tc>
              </a:tr>
              <a:tr h="379268">
                <a:tc>
                  <a:txBody>
                    <a:bodyPr/>
                    <a:lstStyle/>
                    <a:p>
                      <a:r>
                        <a:rPr lang="en-US" dirty="0" err="1" smtClean="0"/>
                        <a:t>ForeignPhone</a:t>
                      </a:r>
                      <a:r>
                        <a:rPr lang="en-US" dirty="0" smtClean="0"/>
                        <a:t> </a:t>
                      </a:r>
                      <a:endParaRPr lang="en-US" dirty="0"/>
                    </a:p>
                  </a:txBody>
                  <a:tcPr/>
                </a:tc>
                <a:tc>
                  <a:txBody>
                    <a:bodyPr/>
                    <a:lstStyle/>
                    <a:p>
                      <a:r>
                        <a:rPr lang="en-US" dirty="0" err="1" smtClean="0"/>
                        <a:t>ForeignPhoneNum</a:t>
                      </a:r>
                      <a:endParaRPr lang="en-US" dirty="0"/>
                    </a:p>
                  </a:txBody>
                  <a:tcPr/>
                </a:tc>
              </a:tr>
              <a:tr h="379268">
                <a:tc>
                  <a:txBody>
                    <a:bodyPr/>
                    <a:lstStyle/>
                    <a:p>
                      <a:r>
                        <a:rPr lang="en-US" dirty="0" err="1" smtClean="0"/>
                        <a:t>EmailAddress</a:t>
                      </a:r>
                      <a:r>
                        <a:rPr lang="en-US" dirty="0" smtClean="0"/>
                        <a:t> </a:t>
                      </a:r>
                      <a:endParaRPr lang="en-US" dirty="0"/>
                    </a:p>
                  </a:txBody>
                  <a:tcPr/>
                </a:tc>
                <a:tc>
                  <a:txBody>
                    <a:bodyPr/>
                    <a:lstStyle/>
                    <a:p>
                      <a:r>
                        <a:rPr lang="en-US" dirty="0" err="1" smtClean="0"/>
                        <a:t>EmailAddressTxt</a:t>
                      </a:r>
                      <a:endParaRPr lang="en-US" dirty="0"/>
                    </a:p>
                  </a:txBody>
                  <a:tcPr/>
                </a:tc>
              </a:tr>
              <a:tr h="379268">
                <a:tc>
                  <a:txBody>
                    <a:bodyPr/>
                    <a:lstStyle/>
                    <a:p>
                      <a:r>
                        <a:rPr lang="en-US" dirty="0" err="1" smtClean="0"/>
                        <a:t>DateSigned</a:t>
                      </a:r>
                      <a:r>
                        <a:rPr lang="en-US" dirty="0" smtClean="0"/>
                        <a:t> </a:t>
                      </a:r>
                      <a:endParaRPr lang="en-US" dirty="0"/>
                    </a:p>
                  </a:txBody>
                  <a:tcPr/>
                </a:tc>
                <a:tc>
                  <a:txBody>
                    <a:bodyPr/>
                    <a:lstStyle/>
                    <a:p>
                      <a:r>
                        <a:rPr lang="en-US" dirty="0" err="1" smtClean="0"/>
                        <a:t>SignatureDt</a:t>
                      </a:r>
                      <a:endParaRPr lang="en-US" dirty="0"/>
                    </a:p>
                  </a:txBody>
                  <a:tcPr/>
                </a:tc>
              </a:tr>
              <a:tr h="379268">
                <a:tc>
                  <a:txBody>
                    <a:bodyPr/>
                    <a:lstStyle/>
                    <a:p>
                      <a:r>
                        <a:rPr lang="en-US" dirty="0" err="1" smtClean="0"/>
                        <a:t>MultipleSoftwarePackagesUsed</a:t>
                      </a:r>
                      <a:r>
                        <a:rPr lang="en-US" dirty="0" smtClean="0"/>
                        <a:t> </a:t>
                      </a:r>
                      <a:endParaRPr lang="en-US" dirty="0"/>
                    </a:p>
                  </a:txBody>
                  <a:tcPr/>
                </a:tc>
                <a:tc>
                  <a:txBody>
                    <a:bodyPr/>
                    <a:lstStyle/>
                    <a:p>
                      <a:r>
                        <a:rPr lang="en-US" dirty="0" err="1" smtClean="0"/>
                        <a:t>MultSoftwarePackagesUsedInd</a:t>
                      </a:r>
                      <a:endParaRPr lang="en-US" dirty="0"/>
                    </a:p>
                  </a:txBody>
                  <a:tcPr/>
                </a:tc>
              </a:tr>
            </a:tbl>
          </a:graphicData>
        </a:graphic>
      </p:graphicFrame>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077200" cy="1143000"/>
          </a:xfrm>
        </p:spPr>
        <p:txBody>
          <a:bodyPr/>
          <a:lstStyle/>
          <a:p>
            <a:r>
              <a:rPr lang="en-US" sz="3600" dirty="0" err="1" smtClean="0"/>
              <a:t>StateBusiness</a:t>
            </a:r>
            <a:r>
              <a:rPr lang="en-US" sz="3600" dirty="0" smtClean="0"/>
              <a:t>/</a:t>
            </a:r>
            <a:br>
              <a:rPr lang="en-US" sz="3600" dirty="0" smtClean="0"/>
            </a:br>
            <a:r>
              <a:rPr lang="en-US" sz="3600" dirty="0" err="1" smtClean="0"/>
              <a:t>BusinessReturnOtherHeaderState</a:t>
            </a:r>
            <a:endParaRPr lang="en-US" sz="3600" dirty="0"/>
          </a:p>
        </p:txBody>
      </p:sp>
      <p:sp>
        <p:nvSpPr>
          <p:cNvPr id="4" name="Slide Number Placeholder 3"/>
          <p:cNvSpPr>
            <a:spLocks noGrp="1"/>
          </p:cNvSpPr>
          <p:nvPr>
            <p:ph type="sldNum" sz="quarter" idx="12"/>
          </p:nvPr>
        </p:nvSpPr>
        <p:spPr/>
        <p:txBody>
          <a:bodyPr/>
          <a:lstStyle/>
          <a:p>
            <a:fld id="{42A20144-7B4F-4F24-B9F5-77BD4826462C}" type="slidenum">
              <a:rPr lang="en-US" smtClean="0"/>
              <a:pPr/>
              <a:t>11</a:t>
            </a:fld>
            <a:endParaRPr lang="en-US"/>
          </a:p>
        </p:txBody>
      </p:sp>
      <p:graphicFrame>
        <p:nvGraphicFramePr>
          <p:cNvPr id="5" name="Table 4"/>
          <p:cNvGraphicFramePr>
            <a:graphicFrameLocks noGrp="1"/>
          </p:cNvGraphicFramePr>
          <p:nvPr/>
        </p:nvGraphicFramePr>
        <p:xfrm>
          <a:off x="381000" y="2150920"/>
          <a:ext cx="8305800" cy="1517072"/>
        </p:xfrm>
        <a:graphic>
          <a:graphicData uri="http://schemas.openxmlformats.org/drawingml/2006/table">
            <a:tbl>
              <a:tblPr firstRow="1" bandRow="1">
                <a:tableStyleId>{5DA37D80-6434-44D0-A028-1B22A696006F}</a:tableStyleId>
              </a:tblPr>
              <a:tblGrid>
                <a:gridCol w="3810000"/>
                <a:gridCol w="4495800"/>
              </a:tblGrid>
              <a:tr h="379268">
                <a:tc>
                  <a:txBody>
                    <a:bodyPr/>
                    <a:lstStyle/>
                    <a:p>
                      <a:r>
                        <a:rPr lang="en-US" dirty="0" smtClean="0"/>
                        <a:t>Old Name</a:t>
                      </a:r>
                      <a:endParaRPr lang="en-US" dirty="0"/>
                    </a:p>
                  </a:txBody>
                  <a:tcPr/>
                </a:tc>
                <a:tc>
                  <a:txBody>
                    <a:bodyPr/>
                    <a:lstStyle/>
                    <a:p>
                      <a:r>
                        <a:rPr lang="en-US" dirty="0" smtClean="0"/>
                        <a:t>New Name</a:t>
                      </a:r>
                      <a:endParaRPr lang="en-US" dirty="0"/>
                    </a:p>
                  </a:txBody>
                  <a:tcPr/>
                </a:tc>
              </a:tr>
              <a:tr h="379268">
                <a:tc>
                  <a:txBody>
                    <a:bodyPr/>
                    <a:lstStyle/>
                    <a:p>
                      <a:r>
                        <a:rPr lang="en-US" dirty="0" err="1" smtClean="0"/>
                        <a:t>SoftwareVersion</a:t>
                      </a:r>
                      <a:r>
                        <a:rPr lang="en-US" dirty="0" smtClean="0"/>
                        <a:t> </a:t>
                      </a:r>
                      <a:endParaRPr lang="en-US" dirty="0"/>
                    </a:p>
                  </a:txBody>
                  <a:tcPr/>
                </a:tc>
                <a:tc>
                  <a:txBody>
                    <a:bodyPr/>
                    <a:lstStyle/>
                    <a:p>
                      <a:r>
                        <a:rPr lang="en-US" dirty="0" err="1" smtClean="0"/>
                        <a:t>SoftwareVersionNum</a:t>
                      </a:r>
                      <a:endParaRPr lang="en-US" dirty="0"/>
                    </a:p>
                  </a:txBody>
                  <a:tcPr/>
                </a:tc>
              </a:tr>
              <a:tr h="379268">
                <a:tc>
                  <a:txBody>
                    <a:bodyPr/>
                    <a:lstStyle/>
                    <a:p>
                      <a:r>
                        <a:rPr lang="en-US" dirty="0" err="1" smtClean="0"/>
                        <a:t>TaxPeriodBeginDate</a:t>
                      </a:r>
                      <a:r>
                        <a:rPr lang="en-US" dirty="0" smtClean="0"/>
                        <a:t> </a:t>
                      </a:r>
                      <a:endParaRPr lang="en-US" dirty="0"/>
                    </a:p>
                  </a:txBody>
                  <a:tcPr/>
                </a:tc>
                <a:tc>
                  <a:txBody>
                    <a:bodyPr/>
                    <a:lstStyle/>
                    <a:p>
                      <a:r>
                        <a:rPr lang="en-US" dirty="0" err="1" smtClean="0"/>
                        <a:t>TaxPeriodBeginDt</a:t>
                      </a:r>
                      <a:r>
                        <a:rPr lang="en-US" dirty="0" smtClean="0"/>
                        <a:t> </a:t>
                      </a:r>
                      <a:endParaRPr lang="en-US" dirty="0"/>
                    </a:p>
                  </a:txBody>
                  <a:tcPr/>
                </a:tc>
              </a:tr>
              <a:tr h="379268">
                <a:tc>
                  <a:txBody>
                    <a:bodyPr/>
                    <a:lstStyle/>
                    <a:p>
                      <a:r>
                        <a:rPr lang="en-US" dirty="0" err="1" smtClean="0"/>
                        <a:t>TaxPeriodEndDate</a:t>
                      </a:r>
                      <a:r>
                        <a:rPr lang="en-US" dirty="0" smtClean="0"/>
                        <a:t> </a:t>
                      </a:r>
                      <a:endParaRPr lang="en-US" dirty="0"/>
                    </a:p>
                  </a:txBody>
                  <a:tcPr/>
                </a:tc>
                <a:tc>
                  <a:txBody>
                    <a:bodyPr/>
                    <a:lstStyle/>
                    <a:p>
                      <a:r>
                        <a:rPr lang="en-US" dirty="0" err="1" smtClean="0"/>
                        <a:t>TaxPeriodEndDt</a:t>
                      </a:r>
                      <a:endParaRPr lang="en-US" dirty="0"/>
                    </a:p>
                  </a:txBody>
                  <a:tcPr/>
                </a:tc>
              </a:tr>
            </a:tbl>
          </a:graphicData>
        </a:graphic>
      </p:graphicFrame>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077200" cy="1143000"/>
          </a:xfrm>
        </p:spPr>
        <p:txBody>
          <a:bodyPr/>
          <a:lstStyle/>
          <a:p>
            <a:r>
              <a:rPr lang="en-US" dirty="0" smtClean="0"/>
              <a:t>Common/ </a:t>
            </a:r>
            <a:r>
              <a:rPr lang="en-US" dirty="0" err="1" smtClean="0"/>
              <a:t>EstateTrustReturnHeader</a:t>
            </a:r>
            <a:endParaRPr lang="en-US" dirty="0"/>
          </a:p>
        </p:txBody>
      </p:sp>
      <p:sp>
        <p:nvSpPr>
          <p:cNvPr id="3" name="Content Placeholder 2"/>
          <p:cNvSpPr>
            <a:spLocks noGrp="1"/>
          </p:cNvSpPr>
          <p:nvPr>
            <p:ph idx="1"/>
          </p:nvPr>
        </p:nvSpPr>
        <p:spPr/>
        <p:txBody>
          <a:bodyPr/>
          <a:lstStyle/>
          <a:p>
            <a:r>
              <a:rPr lang="en-US" dirty="0" smtClean="0"/>
              <a:t>Jurisdiction – change the type to </a:t>
            </a:r>
            <a:r>
              <a:rPr lang="en-US" dirty="0" err="1" smtClean="0"/>
              <a:t>GovernmentCodeType</a:t>
            </a:r>
            <a:endParaRPr lang="en-US" dirty="0"/>
          </a:p>
        </p:txBody>
      </p:sp>
      <p:sp>
        <p:nvSpPr>
          <p:cNvPr id="4" name="Slide Number Placeholder 3"/>
          <p:cNvSpPr>
            <a:spLocks noGrp="1"/>
          </p:cNvSpPr>
          <p:nvPr>
            <p:ph type="sldNum" sz="quarter" idx="12"/>
          </p:nvPr>
        </p:nvSpPr>
        <p:spPr/>
        <p:txBody>
          <a:bodyPr/>
          <a:lstStyle/>
          <a:p>
            <a:fld id="{42A20144-7B4F-4F24-B9F5-77BD4826462C}" type="slidenum">
              <a:rPr lang="en-US" smtClean="0"/>
              <a:pPr/>
              <a:t>12</a:t>
            </a:fld>
            <a:endParaRPr lang="en-US"/>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for consideration</a:t>
            </a:r>
            <a:endParaRPr lang="en-US" dirty="0"/>
          </a:p>
        </p:txBody>
      </p:sp>
      <p:sp>
        <p:nvSpPr>
          <p:cNvPr id="3" name="Content Placeholder 2"/>
          <p:cNvSpPr>
            <a:spLocks noGrp="1"/>
          </p:cNvSpPr>
          <p:nvPr>
            <p:ph idx="1"/>
          </p:nvPr>
        </p:nvSpPr>
        <p:spPr/>
        <p:txBody>
          <a:bodyPr/>
          <a:lstStyle/>
          <a:p>
            <a:r>
              <a:rPr lang="en-US" sz="2800" dirty="0" err="1" smtClean="0"/>
              <a:t>ReturnHeader</a:t>
            </a:r>
            <a:r>
              <a:rPr lang="en-US" sz="2800" dirty="0" smtClean="0"/>
              <a:t> and </a:t>
            </a:r>
            <a:r>
              <a:rPr lang="en-US" sz="2800" dirty="0" err="1" smtClean="0"/>
              <a:t>ReturnHeaderState</a:t>
            </a:r>
            <a:r>
              <a:rPr lang="en-US" sz="2800" dirty="0" smtClean="0"/>
              <a:t> schemas are a morph between TIGERS constructs and the IRS schema.  Updates to these schemas were made if the element names and type matched in the previous year but were changed for Name Standardization even if the construct was different.</a:t>
            </a:r>
            <a:endParaRPr lang="en-US" sz="2800" dirty="0"/>
          </a:p>
        </p:txBody>
      </p:sp>
      <p:sp>
        <p:nvSpPr>
          <p:cNvPr id="4" name="Slide Number Placeholder 3"/>
          <p:cNvSpPr>
            <a:spLocks noGrp="1"/>
          </p:cNvSpPr>
          <p:nvPr>
            <p:ph type="sldNum" sz="quarter" idx="12"/>
          </p:nvPr>
        </p:nvSpPr>
        <p:spPr/>
        <p:txBody>
          <a:bodyPr/>
          <a:lstStyle/>
          <a:p>
            <a:fld id="{42A20144-7B4F-4F24-B9F5-77BD4826462C}" type="slidenum">
              <a:rPr lang="en-US" smtClean="0"/>
              <a:pPr/>
              <a:t>13</a:t>
            </a:fld>
            <a:endParaRPr lang="en-US"/>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077200" cy="1371600"/>
          </a:xfrm>
        </p:spPr>
        <p:txBody>
          <a:bodyPr/>
          <a:lstStyle/>
          <a:p>
            <a:r>
              <a:rPr lang="en-US" dirty="0" smtClean="0"/>
              <a:t>Change #1 – </a:t>
            </a:r>
            <a:r>
              <a:rPr lang="en-US" dirty="0" err="1" smtClean="0"/>
              <a:t>ReturnHeader</a:t>
            </a:r>
            <a:r>
              <a:rPr lang="en-US" dirty="0" smtClean="0"/>
              <a:t/>
            </a:r>
            <a:br>
              <a:rPr lang="en-US" dirty="0" smtClean="0"/>
            </a:br>
            <a:r>
              <a:rPr lang="en-US" dirty="0" err="1" smtClean="0"/>
              <a:t>SignaturePIN</a:t>
            </a:r>
            <a:endParaRPr lang="en-US" dirty="0"/>
          </a:p>
        </p:txBody>
      </p:sp>
      <p:sp>
        <p:nvSpPr>
          <p:cNvPr id="4" name="Slide Number Placeholder 3"/>
          <p:cNvSpPr>
            <a:spLocks noGrp="1"/>
          </p:cNvSpPr>
          <p:nvPr>
            <p:ph type="sldNum" sz="quarter" idx="12"/>
          </p:nvPr>
        </p:nvSpPr>
        <p:spPr/>
        <p:txBody>
          <a:bodyPr/>
          <a:lstStyle/>
          <a:p>
            <a:fld id="{42A20144-7B4F-4F24-B9F5-77BD4826462C}" type="slidenum">
              <a:rPr lang="en-US" smtClean="0"/>
              <a:pPr/>
              <a:t>14</a:t>
            </a:fld>
            <a:endParaRPr lang="en-US"/>
          </a:p>
        </p:txBody>
      </p:sp>
      <p:pic>
        <p:nvPicPr>
          <p:cNvPr id="270339" name="Picture 3"/>
          <p:cNvPicPr>
            <a:picLocks noChangeAspect="1" noChangeArrowheads="1"/>
          </p:cNvPicPr>
          <p:nvPr/>
        </p:nvPicPr>
        <p:blipFill>
          <a:blip r:embed="rId2" cstate="print"/>
          <a:srcRect/>
          <a:stretch>
            <a:fillRect/>
          </a:stretch>
        </p:blipFill>
        <p:spPr bwMode="auto">
          <a:xfrm>
            <a:off x="228600" y="3962400"/>
            <a:ext cx="8162925" cy="1952625"/>
          </a:xfrm>
          <a:prstGeom prst="rect">
            <a:avLst/>
          </a:prstGeom>
          <a:noFill/>
          <a:ln w="9525" cap="flat" cmpd="sng" algn="ctr">
            <a:noFill/>
            <a:prstDash val="solid"/>
            <a:miter lim="800000"/>
            <a:headEnd/>
            <a:tailEnd/>
          </a:ln>
          <a:effectLst/>
        </p:spPr>
      </p:pic>
      <p:sp>
        <p:nvSpPr>
          <p:cNvPr id="7" name="Content Placeholder 2"/>
          <p:cNvSpPr>
            <a:spLocks noGrp="1"/>
          </p:cNvSpPr>
          <p:nvPr>
            <p:ph idx="1"/>
          </p:nvPr>
        </p:nvSpPr>
        <p:spPr>
          <a:xfrm>
            <a:off x="457200" y="2057400"/>
            <a:ext cx="8077200" cy="1676400"/>
          </a:xfrm>
        </p:spPr>
        <p:txBody>
          <a:bodyPr/>
          <a:lstStyle/>
          <a:p>
            <a:r>
              <a:rPr lang="en-US" sz="2800" dirty="0" smtClean="0"/>
              <a:t>Primary and Spouse elements changed since the names matched even though the nesting does not match the IRS.</a:t>
            </a:r>
            <a:endParaRPr lang="en-US" sz="2800"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077200" cy="1143000"/>
          </a:xfrm>
        </p:spPr>
        <p:txBody>
          <a:bodyPr/>
          <a:lstStyle/>
          <a:p>
            <a:r>
              <a:rPr lang="en-US" sz="3200" dirty="0" smtClean="0"/>
              <a:t>Change #2 – </a:t>
            </a:r>
            <a:r>
              <a:rPr lang="en-US" sz="3200" dirty="0" err="1" smtClean="0"/>
              <a:t>IndividualReturnHeaderState</a:t>
            </a:r>
            <a:r>
              <a:rPr lang="en-US" sz="3200" dirty="0" smtClean="0"/>
              <a:t/>
            </a:r>
            <a:br>
              <a:rPr lang="en-US" sz="3200" dirty="0" smtClean="0"/>
            </a:br>
            <a:r>
              <a:rPr lang="en-US" sz="3200" dirty="0" err="1" smtClean="0"/>
              <a:t>ReturnType</a:t>
            </a:r>
            <a:endParaRPr lang="en-US" sz="3200" dirty="0"/>
          </a:p>
        </p:txBody>
      </p:sp>
      <p:sp>
        <p:nvSpPr>
          <p:cNvPr id="3" name="Content Placeholder 2"/>
          <p:cNvSpPr>
            <a:spLocks noGrp="1"/>
          </p:cNvSpPr>
          <p:nvPr>
            <p:ph idx="1"/>
          </p:nvPr>
        </p:nvSpPr>
        <p:spPr>
          <a:xfrm>
            <a:off x="457200" y="1905000"/>
            <a:ext cx="8077200" cy="1676400"/>
          </a:xfrm>
        </p:spPr>
        <p:txBody>
          <a:bodyPr/>
          <a:lstStyle/>
          <a:p>
            <a:r>
              <a:rPr lang="en-US" sz="2800" dirty="0" err="1" smtClean="0"/>
              <a:t>ReturnType</a:t>
            </a:r>
            <a:r>
              <a:rPr lang="en-US" sz="2800" dirty="0" smtClean="0"/>
              <a:t> not changed since the IRS version of the element is an inline enumeration vs. the TIGERS </a:t>
            </a:r>
            <a:r>
              <a:rPr lang="en-US" sz="2800" dirty="0" err="1" smtClean="0"/>
              <a:t>ReturnTypeType</a:t>
            </a:r>
            <a:r>
              <a:rPr lang="en-US" sz="2800" dirty="0" smtClean="0"/>
              <a:t> definition.</a:t>
            </a:r>
            <a:endParaRPr lang="en-US" sz="2800" dirty="0"/>
          </a:p>
        </p:txBody>
      </p:sp>
      <p:sp>
        <p:nvSpPr>
          <p:cNvPr id="4" name="Slide Number Placeholder 3"/>
          <p:cNvSpPr>
            <a:spLocks noGrp="1"/>
          </p:cNvSpPr>
          <p:nvPr>
            <p:ph type="sldNum" sz="quarter" idx="12"/>
          </p:nvPr>
        </p:nvSpPr>
        <p:spPr/>
        <p:txBody>
          <a:bodyPr/>
          <a:lstStyle/>
          <a:p>
            <a:fld id="{42A20144-7B4F-4F24-B9F5-77BD4826462C}" type="slidenum">
              <a:rPr lang="en-US" smtClean="0"/>
              <a:pPr/>
              <a:t>15</a:t>
            </a:fld>
            <a:endParaRPr lang="en-US"/>
          </a:p>
        </p:txBody>
      </p:sp>
      <p:pic>
        <p:nvPicPr>
          <p:cNvPr id="271362" name="Picture 2"/>
          <p:cNvPicPr>
            <a:picLocks noChangeAspect="1" noChangeArrowheads="1"/>
          </p:cNvPicPr>
          <p:nvPr/>
        </p:nvPicPr>
        <p:blipFill>
          <a:blip r:embed="rId3" cstate="print"/>
          <a:srcRect/>
          <a:stretch>
            <a:fillRect/>
          </a:stretch>
        </p:blipFill>
        <p:spPr bwMode="auto">
          <a:xfrm>
            <a:off x="990600" y="3657600"/>
            <a:ext cx="6534150" cy="2400300"/>
          </a:xfrm>
          <a:prstGeom prst="rect">
            <a:avLst/>
          </a:prstGeom>
          <a:noFill/>
          <a:ln w="9525" cap="flat" cmpd="sng" algn="ctr">
            <a:noFill/>
            <a:prstDash val="solid"/>
            <a:miter lim="800000"/>
            <a:headEnd/>
            <a:tailEnd/>
          </a:ln>
          <a:effectLst/>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Change #3 – </a:t>
            </a:r>
            <a:r>
              <a:rPr lang="en-US" sz="3200" dirty="0" err="1" smtClean="0"/>
              <a:t>BusinessReturnHeaderState</a:t>
            </a:r>
            <a:r>
              <a:rPr lang="en-US" sz="3200" dirty="0" smtClean="0"/>
              <a:t/>
            </a:r>
            <a:br>
              <a:rPr lang="en-US" sz="3200" dirty="0" smtClean="0"/>
            </a:br>
            <a:r>
              <a:rPr lang="en-US" sz="3200" dirty="0" err="1" smtClean="0"/>
              <a:t>BusinessRepresentative</a:t>
            </a:r>
            <a:endParaRPr lang="en-US" sz="3200" dirty="0"/>
          </a:p>
        </p:txBody>
      </p:sp>
      <p:sp>
        <p:nvSpPr>
          <p:cNvPr id="3" name="Content Placeholder 2"/>
          <p:cNvSpPr>
            <a:spLocks noGrp="1"/>
          </p:cNvSpPr>
          <p:nvPr>
            <p:ph idx="1"/>
          </p:nvPr>
        </p:nvSpPr>
        <p:spPr>
          <a:xfrm>
            <a:off x="457200" y="1905000"/>
            <a:ext cx="8077200" cy="1600200"/>
          </a:xfrm>
        </p:spPr>
        <p:txBody>
          <a:bodyPr/>
          <a:lstStyle/>
          <a:p>
            <a:r>
              <a:rPr lang="en-US" sz="1800" dirty="0" smtClean="0"/>
              <a:t>Are </a:t>
            </a:r>
            <a:r>
              <a:rPr lang="en-US" sz="1800" dirty="0" err="1" smtClean="0"/>
              <a:t>BusinessRepresentative</a:t>
            </a:r>
            <a:r>
              <a:rPr lang="en-US" sz="1800" dirty="0" smtClean="0"/>
              <a:t> and </a:t>
            </a:r>
            <a:r>
              <a:rPr lang="en-US" sz="1800" dirty="0" err="1" smtClean="0"/>
              <a:t>BusinessOfficerGrp</a:t>
            </a:r>
            <a:r>
              <a:rPr lang="en-US" sz="1800" dirty="0" smtClean="0"/>
              <a:t> essentially the same elements. Should we rename the TIGERS element and should </a:t>
            </a:r>
            <a:r>
              <a:rPr lang="en-US" sz="1800" dirty="0" err="1" smtClean="0"/>
              <a:t>DiscussWithPaidPreparerInd</a:t>
            </a:r>
            <a:r>
              <a:rPr lang="en-US" sz="1800" dirty="0" smtClean="0"/>
              <a:t> be added? </a:t>
            </a:r>
            <a:endParaRPr lang="en-US" sz="1800" dirty="0"/>
          </a:p>
          <a:p>
            <a:pPr lvl="1"/>
            <a:r>
              <a:rPr lang="en-US" sz="1800" dirty="0">
                <a:solidFill>
                  <a:srgbClr val="284C6A"/>
                </a:solidFill>
                <a:ea typeface="+mn-ea"/>
                <a:cs typeface="+mn-cs"/>
              </a:rPr>
              <a:t>If </a:t>
            </a:r>
            <a:r>
              <a:rPr lang="en-US" sz="1800" dirty="0" smtClean="0">
                <a:solidFill>
                  <a:srgbClr val="284C6A"/>
                </a:solidFill>
                <a:ea typeface="+mn-ea"/>
                <a:cs typeface="+mn-cs"/>
              </a:rPr>
              <a:t>DWPPI is added, </a:t>
            </a:r>
            <a:r>
              <a:rPr lang="en-US" sz="1800" dirty="0">
                <a:solidFill>
                  <a:srgbClr val="284C6A"/>
                </a:solidFill>
                <a:ea typeface="+mn-ea"/>
                <a:cs typeface="+mn-cs"/>
              </a:rPr>
              <a:t>what about 1040 &amp; 1041.</a:t>
            </a:r>
            <a:endParaRPr lang="en-US" sz="1800" dirty="0">
              <a:solidFill>
                <a:srgbClr val="284C6A"/>
              </a:solidFill>
              <a:ea typeface="+mn-ea"/>
              <a:cs typeface="+mn-cs"/>
            </a:endParaRPr>
          </a:p>
        </p:txBody>
      </p:sp>
      <p:sp>
        <p:nvSpPr>
          <p:cNvPr id="4" name="Slide Number Placeholder 3"/>
          <p:cNvSpPr>
            <a:spLocks noGrp="1"/>
          </p:cNvSpPr>
          <p:nvPr>
            <p:ph type="sldNum" sz="quarter" idx="12"/>
          </p:nvPr>
        </p:nvSpPr>
        <p:spPr/>
        <p:txBody>
          <a:bodyPr/>
          <a:lstStyle/>
          <a:p>
            <a:fld id="{42A20144-7B4F-4F24-B9F5-77BD4826462C}" type="slidenum">
              <a:rPr lang="en-US" smtClean="0"/>
              <a:pPr/>
              <a:t>16</a:t>
            </a:fld>
            <a:endParaRPr lang="en-US"/>
          </a:p>
        </p:txBody>
      </p:sp>
      <p:pic>
        <p:nvPicPr>
          <p:cNvPr id="272386" name="Picture 2"/>
          <p:cNvPicPr>
            <a:picLocks noChangeAspect="1" noChangeArrowheads="1"/>
          </p:cNvPicPr>
          <p:nvPr/>
        </p:nvPicPr>
        <p:blipFill>
          <a:blip r:embed="rId3" cstate="print"/>
          <a:srcRect/>
          <a:stretch>
            <a:fillRect/>
          </a:stretch>
        </p:blipFill>
        <p:spPr bwMode="auto">
          <a:xfrm>
            <a:off x="228600" y="3429000"/>
            <a:ext cx="8667750" cy="2667000"/>
          </a:xfrm>
          <a:prstGeom prst="rect">
            <a:avLst/>
          </a:prstGeom>
          <a:noFill/>
          <a:ln w="9525" cap="flat" cmpd="sng" algn="ctr">
            <a:noFill/>
            <a:prstDash val="solid"/>
            <a:miter lim="800000"/>
            <a:headEnd/>
            <a:tailEnd/>
          </a:ln>
          <a:effectLst/>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IRSForms</a:t>
            </a:r>
            <a:endParaRPr lang="en-US" dirty="0"/>
          </a:p>
        </p:txBody>
      </p:sp>
      <p:sp>
        <p:nvSpPr>
          <p:cNvPr id="3" name="Content Placeholder 2"/>
          <p:cNvSpPr>
            <a:spLocks noGrp="1"/>
          </p:cNvSpPr>
          <p:nvPr>
            <p:ph idx="1"/>
          </p:nvPr>
        </p:nvSpPr>
        <p:spPr/>
        <p:txBody>
          <a:bodyPr/>
          <a:lstStyle/>
          <a:p>
            <a:r>
              <a:rPr lang="en-US" dirty="0" smtClean="0"/>
              <a:t>IRS1099R, IRSW2, IRSW2G have been updated with the latest version from the IRS.</a:t>
            </a:r>
          </a:p>
          <a:p>
            <a:r>
              <a:rPr lang="en-US" dirty="0" smtClean="0"/>
              <a:t>State1099(Div, G, </a:t>
            </a:r>
            <a:r>
              <a:rPr lang="en-US" dirty="0" err="1" smtClean="0"/>
              <a:t>Int</a:t>
            </a:r>
            <a:r>
              <a:rPr lang="en-US" dirty="0" smtClean="0"/>
              <a:t>, Misc, </a:t>
            </a:r>
            <a:r>
              <a:rPr lang="en-US" dirty="0" err="1" smtClean="0"/>
              <a:t>Oid</a:t>
            </a:r>
            <a:r>
              <a:rPr lang="en-US" dirty="0" smtClean="0"/>
              <a:t>) have remained the same.  Should these have the element names standardized?</a:t>
            </a:r>
            <a:endParaRPr lang="en-US" dirty="0"/>
          </a:p>
        </p:txBody>
      </p:sp>
      <p:sp>
        <p:nvSpPr>
          <p:cNvPr id="4" name="Slide Number Placeholder 3"/>
          <p:cNvSpPr>
            <a:spLocks noGrp="1"/>
          </p:cNvSpPr>
          <p:nvPr>
            <p:ph type="sldNum" sz="quarter" idx="12"/>
          </p:nvPr>
        </p:nvSpPr>
        <p:spPr/>
        <p:txBody>
          <a:bodyPr/>
          <a:lstStyle/>
          <a:p>
            <a:fld id="{42A20144-7B4F-4F24-B9F5-77BD4826462C}" type="slidenum">
              <a:rPr lang="en-US" smtClean="0"/>
              <a:pPr/>
              <a:t>17</a:t>
            </a:fld>
            <a:endParaRPr lang="en-US"/>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Draft Numbering</a:t>
            </a:r>
            <a:endParaRPr lang="en-US" dirty="0"/>
          </a:p>
        </p:txBody>
      </p:sp>
      <p:sp>
        <p:nvSpPr>
          <p:cNvPr id="3" name="Content Placeholder 2"/>
          <p:cNvSpPr>
            <a:spLocks noGrp="1"/>
          </p:cNvSpPr>
          <p:nvPr>
            <p:ph idx="1"/>
          </p:nvPr>
        </p:nvSpPr>
        <p:spPr/>
        <p:txBody>
          <a:bodyPr/>
          <a:lstStyle/>
          <a:p>
            <a:r>
              <a:rPr lang="en-US" sz="2000" dirty="0" smtClean="0"/>
              <a:t>Current draft versions are as follows:</a:t>
            </a:r>
          </a:p>
          <a:p>
            <a:pPr lvl="1"/>
            <a:r>
              <a:rPr lang="en-US" sz="2000" dirty="0" smtClean="0"/>
              <a:t>StateIndividualPackageV6.2_draft</a:t>
            </a:r>
          </a:p>
          <a:p>
            <a:pPr lvl="1"/>
            <a:r>
              <a:rPr lang="en-US" sz="2000" dirty="0" smtClean="0"/>
              <a:t>StateBusinessPackageV5.2_draft</a:t>
            </a:r>
          </a:p>
          <a:p>
            <a:pPr lvl="1"/>
            <a:r>
              <a:rPr lang="en-US" sz="2000" dirty="0" smtClean="0"/>
              <a:t>StateEstateTrustPackageV3.1_draft</a:t>
            </a:r>
          </a:p>
          <a:p>
            <a:r>
              <a:rPr lang="en-US" sz="2000" dirty="0" smtClean="0"/>
              <a:t>These versions are available at: </a:t>
            </a:r>
            <a:r>
              <a:rPr lang="en-US" sz="2000" dirty="0" smtClean="0">
                <a:hlinkClick r:id="rId2"/>
              </a:rPr>
              <a:t>http://www.statemef.com/mef_new.shtml</a:t>
            </a:r>
            <a:endParaRPr lang="en-US" sz="2000" dirty="0" smtClean="0"/>
          </a:p>
          <a:p>
            <a:r>
              <a:rPr lang="en-US" sz="2000" dirty="0" smtClean="0"/>
              <a:t>Once finalized and ratified the draft versions will be pulled and replaced with the finalized versions which will be numbered as 6.0, 5.0 and 3.0 respectively.</a:t>
            </a:r>
          </a:p>
        </p:txBody>
      </p:sp>
      <p:sp>
        <p:nvSpPr>
          <p:cNvPr id="4" name="Slide Number Placeholder 3"/>
          <p:cNvSpPr>
            <a:spLocks noGrp="1"/>
          </p:cNvSpPr>
          <p:nvPr>
            <p:ph type="sldNum" sz="quarter" idx="12"/>
          </p:nvPr>
        </p:nvSpPr>
        <p:spPr/>
        <p:txBody>
          <a:bodyPr/>
          <a:lstStyle/>
          <a:p>
            <a:fld id="{42A20144-7B4F-4F24-B9F5-77BD4826462C}" type="slidenum">
              <a:rPr lang="en-US" smtClean="0"/>
              <a:pPr/>
              <a:t>18</a:t>
            </a:fld>
            <a:endParaRPr lang="en-US"/>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05800" cy="5638800"/>
          </a:xfrm>
        </p:spPr>
        <p:txBody>
          <a:bodyPr/>
          <a:lstStyle/>
          <a:p>
            <a:pPr algn="ctr"/>
            <a:r>
              <a:rPr lang="en-US" sz="8000" dirty="0" smtClean="0"/>
              <a:t>Questions?</a:t>
            </a:r>
            <a:endParaRPr lang="en-US" sz="8000" dirty="0"/>
          </a:p>
        </p:txBody>
      </p:sp>
      <p:sp>
        <p:nvSpPr>
          <p:cNvPr id="4" name="Slide Number Placeholder 3"/>
          <p:cNvSpPr>
            <a:spLocks noGrp="1"/>
          </p:cNvSpPr>
          <p:nvPr>
            <p:ph type="sldNum" sz="quarter" idx="12"/>
          </p:nvPr>
        </p:nvSpPr>
        <p:spPr/>
        <p:txBody>
          <a:bodyPr/>
          <a:lstStyle/>
          <a:p>
            <a:fld id="{42A20144-7B4F-4F24-B9F5-77BD4826462C}" type="slidenum">
              <a:rPr lang="en-US" smtClean="0"/>
              <a:pPr/>
              <a:t>19</a:t>
            </a:fld>
            <a:endParaRPr lang="en-US"/>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Grp="1" noChangeArrowheads="1"/>
          </p:cNvSpPr>
          <p:nvPr>
            <p:ph type="title"/>
          </p:nvPr>
        </p:nvSpPr>
        <p:spPr>
          <a:xfrm>
            <a:off x="531813" y="857250"/>
            <a:ext cx="8002587" cy="571500"/>
          </a:xfrm>
        </p:spPr>
        <p:txBody>
          <a:bodyPr/>
          <a:lstStyle/>
          <a:p>
            <a:r>
              <a:rPr lang="en-US" dirty="0" smtClean="0"/>
              <a:t>Recap of Schema Changes</a:t>
            </a:r>
            <a:endParaRPr lang="en-US" dirty="0"/>
          </a:p>
        </p:txBody>
      </p:sp>
      <p:sp>
        <p:nvSpPr>
          <p:cNvPr id="5125" name="Rectangle 5"/>
          <p:cNvSpPr>
            <a:spLocks noGrp="1" noChangeArrowheads="1"/>
          </p:cNvSpPr>
          <p:nvPr>
            <p:ph type="body" idx="1"/>
          </p:nvPr>
        </p:nvSpPr>
        <p:spPr>
          <a:xfrm>
            <a:off x="457200" y="1676401"/>
            <a:ext cx="8153400" cy="4706938"/>
          </a:xfrm>
        </p:spPr>
        <p:txBody>
          <a:bodyPr/>
          <a:lstStyle/>
          <a:p>
            <a:r>
              <a:rPr lang="en-US" sz="2000" dirty="0" smtClean="0"/>
              <a:t>2013 IRS Released Round 1 of Name Standardization</a:t>
            </a:r>
          </a:p>
          <a:p>
            <a:r>
              <a:rPr lang="en-US" sz="2000" dirty="0" smtClean="0"/>
              <a:t>TIGERS used this release for inital1041 development</a:t>
            </a:r>
          </a:p>
          <a:p>
            <a:r>
              <a:rPr lang="en-US" sz="2000" dirty="0" smtClean="0"/>
              <a:t>May 2014 – TIGERS votes to incorporate Name Standardization changes to Individual and Business schemas</a:t>
            </a:r>
          </a:p>
          <a:p>
            <a:pPr lvl="1"/>
            <a:r>
              <a:rPr lang="en-US" sz="2000" dirty="0">
                <a:solidFill>
                  <a:srgbClr val="284C6A"/>
                </a:solidFill>
                <a:ea typeface="+mn-ea"/>
                <a:cs typeface="+mn-cs"/>
              </a:rPr>
              <a:t>TIGERS asked to create a draft </a:t>
            </a:r>
            <a:r>
              <a:rPr lang="en-US" sz="2000" dirty="0" smtClean="0">
                <a:solidFill>
                  <a:srgbClr val="284C6A"/>
                </a:solidFill>
                <a:ea typeface="+mn-ea"/>
                <a:cs typeface="+mn-cs"/>
              </a:rPr>
              <a:t>set (individual/business) </a:t>
            </a:r>
            <a:r>
              <a:rPr lang="en-US" sz="2000" dirty="0">
                <a:solidFill>
                  <a:srgbClr val="284C6A"/>
                </a:solidFill>
                <a:ea typeface="+mn-ea"/>
                <a:cs typeface="+mn-cs"/>
              </a:rPr>
              <a:t>of schemas based on last year’s release</a:t>
            </a:r>
          </a:p>
          <a:p>
            <a:r>
              <a:rPr lang="en-US" sz="2000" dirty="0" smtClean="0"/>
              <a:t>After symposium TIGERS found a recent Name Standardization release and used that for the draft</a:t>
            </a:r>
          </a:p>
          <a:p>
            <a:r>
              <a:rPr lang="en-US" sz="2000" dirty="0" smtClean="0"/>
              <a:t>End of July IRS released another version of the Name Standardization</a:t>
            </a:r>
          </a:p>
          <a:p>
            <a:r>
              <a:rPr lang="en-US" sz="2000" dirty="0" smtClean="0"/>
              <a:t>TIGERS released a new set of draft schemas for Individual, Business, </a:t>
            </a:r>
            <a:r>
              <a:rPr lang="en-US" sz="2000" dirty="0" err="1" smtClean="0"/>
              <a:t>EstateTrust</a:t>
            </a:r>
            <a:r>
              <a:rPr lang="en-US" sz="2000" dirty="0" smtClean="0"/>
              <a:t> based off of efile1040_2014v2_0_07282014</a:t>
            </a:r>
          </a:p>
          <a:p>
            <a:pPr>
              <a:buNone/>
            </a:pPr>
            <a:endParaRPr lang="en-US" sz="1800" dirty="0"/>
          </a:p>
        </p:txBody>
      </p:sp>
      <p:sp>
        <p:nvSpPr>
          <p:cNvPr id="6" name="Slide Number Placeholder 5"/>
          <p:cNvSpPr>
            <a:spLocks noGrp="1"/>
          </p:cNvSpPr>
          <p:nvPr>
            <p:ph type="sldNum" sz="quarter" idx="12"/>
          </p:nvPr>
        </p:nvSpPr>
        <p:spPr/>
        <p:txBody>
          <a:bodyPr/>
          <a:lstStyle/>
          <a:p>
            <a:fld id="{42A20144-7B4F-4F24-B9F5-77BD4826462C}" type="slidenum">
              <a:rPr lang="en-US" smtClean="0"/>
              <a:pPr/>
              <a:t>2</a:t>
            </a:fld>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p:txBody>
          <a:bodyPr/>
          <a:lstStyle/>
          <a:p>
            <a:r>
              <a:rPr lang="en-US" dirty="0" smtClean="0"/>
              <a:t>High level summary of changes</a:t>
            </a:r>
            <a:endParaRPr lang="en-US" dirty="0"/>
          </a:p>
        </p:txBody>
      </p:sp>
      <p:sp>
        <p:nvSpPr>
          <p:cNvPr id="6149" name="Rectangle 5"/>
          <p:cNvSpPr>
            <a:spLocks noGrp="1" noChangeArrowheads="1"/>
          </p:cNvSpPr>
          <p:nvPr>
            <p:ph type="body" idx="1"/>
          </p:nvPr>
        </p:nvSpPr>
        <p:spPr/>
        <p:txBody>
          <a:bodyPr/>
          <a:lstStyle/>
          <a:p>
            <a:r>
              <a:rPr lang="en-US" sz="2400" dirty="0" smtClean="0"/>
              <a:t>Common words abbreviated (Description, Amount, Name)</a:t>
            </a:r>
          </a:p>
          <a:p>
            <a:r>
              <a:rPr lang="en-US" sz="2400" dirty="0" smtClean="0"/>
              <a:t>In some instances the addition of a data type suffix is added (</a:t>
            </a:r>
            <a:r>
              <a:rPr lang="en-US" sz="2400" dirty="0" smtClean="0"/>
              <a:t>AddressLine1 vs</a:t>
            </a:r>
            <a:r>
              <a:rPr lang="en-US" sz="2400" dirty="0" smtClean="0"/>
              <a:t>. AddressLine1Txt)</a:t>
            </a:r>
          </a:p>
          <a:p>
            <a:r>
              <a:rPr lang="en-US" sz="2400" dirty="0" smtClean="0"/>
              <a:t>Names changed to match common usages of the same information (</a:t>
            </a:r>
            <a:r>
              <a:rPr lang="en-US" sz="2400" dirty="0" err="1" smtClean="0"/>
              <a:t>AddressInUS</a:t>
            </a:r>
            <a:r>
              <a:rPr lang="en-US" sz="2400" dirty="0" smtClean="0"/>
              <a:t> vs. </a:t>
            </a:r>
            <a:r>
              <a:rPr lang="en-US" sz="2400" dirty="0" err="1" smtClean="0"/>
              <a:t>USAddress</a:t>
            </a:r>
            <a:r>
              <a:rPr lang="en-US" sz="2400" dirty="0" smtClean="0"/>
              <a:t>)</a:t>
            </a:r>
          </a:p>
          <a:p>
            <a:r>
              <a:rPr lang="en-US" sz="2400" dirty="0" smtClean="0"/>
              <a:t>Element names changed to be more descriptive (Amount vs. </a:t>
            </a:r>
            <a:r>
              <a:rPr lang="en-US" sz="2400" dirty="0" err="1" smtClean="0"/>
              <a:t>ForeignAmt</a:t>
            </a:r>
            <a:r>
              <a:rPr lang="en-US" sz="2400" dirty="0" smtClean="0"/>
              <a:t>)</a:t>
            </a:r>
          </a:p>
        </p:txBody>
      </p:sp>
      <p:sp>
        <p:nvSpPr>
          <p:cNvPr id="6" name="Slide Number Placeholder 5"/>
          <p:cNvSpPr>
            <a:spLocks noGrp="1"/>
          </p:cNvSpPr>
          <p:nvPr>
            <p:ph type="sldNum" sz="quarter" idx="12"/>
          </p:nvPr>
        </p:nvSpPr>
        <p:spPr/>
        <p:txBody>
          <a:bodyPr/>
          <a:lstStyle/>
          <a:p>
            <a:fld id="{42A20144-7B4F-4F24-B9F5-77BD4826462C}" type="slidenum">
              <a:rPr lang="en-US" smtClean="0"/>
              <a:pPr/>
              <a:t>3</a:t>
            </a:fld>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a:xfrm>
            <a:off x="457200" y="685800"/>
            <a:ext cx="8229600" cy="914400"/>
          </a:xfrm>
        </p:spPr>
        <p:txBody>
          <a:bodyPr/>
          <a:lstStyle/>
          <a:p>
            <a:r>
              <a:rPr lang="en-US" dirty="0" smtClean="0"/>
              <a:t>Common/BinaryAttachment.xsd</a:t>
            </a:r>
            <a:endParaRPr lang="en-US" dirty="0"/>
          </a:p>
        </p:txBody>
      </p:sp>
      <p:pic>
        <p:nvPicPr>
          <p:cNvPr id="8198" name="Picture 6"/>
          <p:cNvPicPr>
            <a:picLocks noChangeAspect="1" noChangeArrowheads="1"/>
          </p:cNvPicPr>
          <p:nvPr/>
        </p:nvPicPr>
        <p:blipFill>
          <a:blip r:embed="rId2" cstate="print"/>
          <a:srcRect/>
          <a:stretch>
            <a:fillRect/>
          </a:stretch>
        </p:blipFill>
        <p:spPr bwMode="auto">
          <a:xfrm>
            <a:off x="57150" y="1828800"/>
            <a:ext cx="9086850" cy="3886200"/>
          </a:xfrm>
          <a:prstGeom prst="rect">
            <a:avLst/>
          </a:prstGeom>
          <a:noFill/>
          <a:ln w="9525" cap="flat" cmpd="sng" algn="ctr">
            <a:noFill/>
            <a:prstDash val="solid"/>
            <a:miter lim="800000"/>
            <a:headEnd/>
            <a:tailEnd/>
          </a:ln>
          <a:effectLst/>
        </p:spPr>
      </p:pic>
      <p:sp>
        <p:nvSpPr>
          <p:cNvPr id="7" name="Slide Number Placeholder 6"/>
          <p:cNvSpPr>
            <a:spLocks noGrp="1"/>
          </p:cNvSpPr>
          <p:nvPr>
            <p:ph type="sldNum" sz="quarter" idx="12"/>
          </p:nvPr>
        </p:nvSpPr>
        <p:spPr/>
        <p:txBody>
          <a:bodyPr/>
          <a:lstStyle/>
          <a:p>
            <a:fld id="{42A20144-7B4F-4F24-B9F5-77BD4826462C}" type="slidenum">
              <a:rPr lang="en-US" smtClean="0"/>
              <a:pPr/>
              <a:t>4</a:t>
            </a:fld>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Grp="1" noChangeArrowheads="1"/>
          </p:cNvSpPr>
          <p:nvPr>
            <p:ph type="title"/>
          </p:nvPr>
        </p:nvSpPr>
        <p:spPr/>
        <p:txBody>
          <a:bodyPr/>
          <a:lstStyle/>
          <a:p>
            <a:r>
              <a:rPr lang="en-US" dirty="0" smtClean="0"/>
              <a:t>Common/</a:t>
            </a:r>
            <a:r>
              <a:rPr lang="en-US" dirty="0" err="1" smtClean="0"/>
              <a:t>efileTypes</a:t>
            </a:r>
            <a:endParaRPr lang="en-US" dirty="0"/>
          </a:p>
        </p:txBody>
      </p:sp>
      <p:graphicFrame>
        <p:nvGraphicFramePr>
          <p:cNvPr id="6" name="Table 5"/>
          <p:cNvGraphicFramePr>
            <a:graphicFrameLocks noGrp="1"/>
          </p:cNvGraphicFramePr>
          <p:nvPr/>
        </p:nvGraphicFramePr>
        <p:xfrm>
          <a:off x="381000" y="1524001"/>
          <a:ext cx="8458200" cy="4448346"/>
        </p:xfrm>
        <a:graphic>
          <a:graphicData uri="http://schemas.openxmlformats.org/drawingml/2006/table">
            <a:tbl>
              <a:tblPr firstRow="1" bandRow="1">
                <a:tableStyleId>{5DA37D80-6434-44D0-A028-1B22A696006F}</a:tableStyleId>
              </a:tblPr>
              <a:tblGrid>
                <a:gridCol w="2057400"/>
                <a:gridCol w="1828800"/>
                <a:gridCol w="228600"/>
                <a:gridCol w="1981200"/>
                <a:gridCol w="2362200"/>
              </a:tblGrid>
              <a:tr h="379268">
                <a:tc>
                  <a:txBody>
                    <a:bodyPr/>
                    <a:lstStyle/>
                    <a:p>
                      <a:r>
                        <a:rPr lang="en-US" dirty="0" smtClean="0"/>
                        <a:t>Old Name</a:t>
                      </a:r>
                      <a:endParaRPr lang="en-US" dirty="0"/>
                    </a:p>
                  </a:txBody>
                  <a:tcPr/>
                </a:tc>
                <a:tc>
                  <a:txBody>
                    <a:bodyPr/>
                    <a:lstStyle/>
                    <a:p>
                      <a:r>
                        <a:rPr lang="en-US" dirty="0" smtClean="0"/>
                        <a:t>New Name</a:t>
                      </a:r>
                      <a:endParaRPr lang="en-US" dirty="0"/>
                    </a:p>
                  </a:txBody>
                  <a:tcPr/>
                </a:tc>
                <a:tc>
                  <a:txBody>
                    <a:bodyPr/>
                    <a:lstStyle/>
                    <a:p>
                      <a:endParaRPr lang="en-US" dirty="0"/>
                    </a:p>
                  </a:txBody>
                  <a:tcPr/>
                </a:tc>
                <a:tc>
                  <a:txBody>
                    <a:bodyPr/>
                    <a:lstStyle/>
                    <a:p>
                      <a:r>
                        <a:rPr lang="en-US" dirty="0" smtClean="0"/>
                        <a:t>Old Name</a:t>
                      </a:r>
                      <a:endParaRPr lang="en-US" dirty="0"/>
                    </a:p>
                  </a:txBody>
                  <a:tcPr/>
                </a:tc>
                <a:tc>
                  <a:txBody>
                    <a:bodyPr/>
                    <a:lstStyle/>
                    <a:p>
                      <a:r>
                        <a:rPr lang="en-US" dirty="0" smtClean="0"/>
                        <a:t>New Name</a:t>
                      </a:r>
                      <a:endParaRPr lang="en-US" dirty="0"/>
                    </a:p>
                  </a:txBody>
                  <a:tcPr/>
                </a:tc>
              </a:tr>
              <a:tr h="379268">
                <a:tc>
                  <a:txBody>
                    <a:bodyPr/>
                    <a:lstStyle/>
                    <a:p>
                      <a:r>
                        <a:rPr lang="en-US" dirty="0" err="1" smtClean="0"/>
                        <a:t>documentCount</a:t>
                      </a:r>
                      <a:r>
                        <a:rPr lang="en-US" dirty="0" smtClean="0"/>
                        <a:t> </a:t>
                      </a:r>
                      <a:endParaRPr lang="en-US" dirty="0"/>
                    </a:p>
                  </a:txBody>
                  <a:tcPr/>
                </a:tc>
                <a:tc>
                  <a:txBody>
                    <a:bodyPr/>
                    <a:lstStyle/>
                    <a:p>
                      <a:r>
                        <a:rPr lang="en-US" dirty="0" err="1" smtClean="0"/>
                        <a:t>documentCnt</a:t>
                      </a:r>
                      <a:endParaRPr lang="en-US" dirty="0"/>
                    </a:p>
                  </a:txBody>
                  <a:tcPr/>
                </a:tc>
                <a:tc>
                  <a:txBody>
                    <a:bodyPr/>
                    <a:lstStyle/>
                    <a:p>
                      <a:endParaRPr lang="en-US"/>
                    </a:p>
                  </a:txBody>
                  <a:tcPr/>
                </a:tc>
                <a:tc>
                  <a:txBody>
                    <a:bodyPr/>
                    <a:lstStyle/>
                    <a:p>
                      <a:r>
                        <a:rPr lang="en-US" dirty="0" smtClean="0"/>
                        <a:t>AddressLine1</a:t>
                      </a:r>
                      <a:endParaRPr lang="en-US" dirty="0"/>
                    </a:p>
                  </a:txBody>
                  <a:tcPr/>
                </a:tc>
                <a:tc>
                  <a:txBody>
                    <a:bodyPr/>
                    <a:lstStyle/>
                    <a:p>
                      <a:r>
                        <a:rPr lang="en-US" dirty="0" smtClean="0"/>
                        <a:t>AddressLine1Txt</a:t>
                      </a:r>
                      <a:endParaRPr lang="en-US" dirty="0"/>
                    </a:p>
                  </a:txBody>
                  <a:tcPr/>
                </a:tc>
              </a:tr>
              <a:tr h="379268">
                <a:tc>
                  <a:txBody>
                    <a:bodyPr/>
                    <a:lstStyle/>
                    <a:p>
                      <a:r>
                        <a:rPr lang="en-US" dirty="0" err="1" smtClean="0"/>
                        <a:t>softwareVersion</a:t>
                      </a:r>
                      <a:endParaRPr lang="en-US" dirty="0"/>
                    </a:p>
                  </a:txBody>
                  <a:tcPr/>
                </a:tc>
                <a:tc>
                  <a:txBody>
                    <a:bodyPr/>
                    <a:lstStyle/>
                    <a:p>
                      <a:r>
                        <a:rPr lang="en-US" dirty="0" err="1" smtClean="0"/>
                        <a:t>softwareVersionNum</a:t>
                      </a:r>
                      <a:endParaRPr lang="en-US" dirty="0"/>
                    </a:p>
                  </a:txBody>
                  <a:tcPr/>
                </a:tc>
                <a:tc>
                  <a:txBody>
                    <a:bodyPr/>
                    <a:lstStyle/>
                    <a:p>
                      <a:endParaRPr lang="en-US"/>
                    </a:p>
                  </a:txBody>
                  <a:tcPr/>
                </a:tc>
                <a:tc>
                  <a:txBody>
                    <a:bodyPr/>
                    <a:lstStyle/>
                    <a:p>
                      <a:r>
                        <a:rPr lang="en-US" dirty="0" smtClean="0"/>
                        <a:t>AddressLine2</a:t>
                      </a:r>
                      <a:endParaRPr lang="en-US" dirty="0"/>
                    </a:p>
                  </a:txBody>
                  <a:tcPr/>
                </a:tc>
                <a:tc>
                  <a:txBody>
                    <a:bodyPr/>
                    <a:lstStyle/>
                    <a:p>
                      <a:r>
                        <a:rPr lang="en-US" dirty="0" smtClean="0"/>
                        <a:t>AddressLine2Txt</a:t>
                      </a:r>
                      <a:endParaRPr lang="en-US" dirty="0"/>
                    </a:p>
                  </a:txBody>
                  <a:tcPr/>
                </a:tc>
              </a:tr>
              <a:tr h="394854">
                <a:tc>
                  <a:txBody>
                    <a:bodyPr/>
                    <a:lstStyle/>
                    <a:p>
                      <a:r>
                        <a:rPr lang="en-US" dirty="0" smtClean="0"/>
                        <a:t>Description</a:t>
                      </a:r>
                      <a:endParaRPr lang="en-US" dirty="0"/>
                    </a:p>
                  </a:txBody>
                  <a:tcPr/>
                </a:tc>
                <a:tc>
                  <a:txBody>
                    <a:bodyPr/>
                    <a:lstStyle/>
                    <a:p>
                      <a:r>
                        <a:rPr lang="en-US" dirty="0" err="1" smtClean="0"/>
                        <a:t>Desc</a:t>
                      </a:r>
                      <a:endParaRPr lang="en-US" dirty="0"/>
                    </a:p>
                  </a:txBody>
                  <a:tcPr/>
                </a:tc>
                <a:tc>
                  <a:txBody>
                    <a:bodyPr/>
                    <a:lstStyle/>
                    <a:p>
                      <a:endParaRPr lang="en-US"/>
                    </a:p>
                  </a:txBody>
                  <a:tcPr/>
                </a:tc>
                <a:tc>
                  <a:txBody>
                    <a:bodyPr/>
                    <a:lstStyle/>
                    <a:p>
                      <a:r>
                        <a:rPr lang="en-US" dirty="0" smtClean="0"/>
                        <a:t>City </a:t>
                      </a:r>
                      <a:endParaRPr lang="en-US" dirty="0"/>
                    </a:p>
                  </a:txBody>
                  <a:tcPr/>
                </a:tc>
                <a:tc>
                  <a:txBody>
                    <a:bodyPr/>
                    <a:lstStyle/>
                    <a:p>
                      <a:r>
                        <a:rPr lang="en-US" dirty="0" err="1" smtClean="0"/>
                        <a:t>CityNm</a:t>
                      </a:r>
                      <a:endParaRPr lang="en-US" dirty="0"/>
                    </a:p>
                  </a:txBody>
                  <a:tcPr/>
                </a:tc>
              </a:tr>
              <a:tr h="379268">
                <a:tc>
                  <a:txBody>
                    <a:bodyPr/>
                    <a:lstStyle/>
                    <a:p>
                      <a:r>
                        <a:rPr lang="en-US" dirty="0" err="1" smtClean="0"/>
                        <a:t>PostalCode</a:t>
                      </a:r>
                      <a:r>
                        <a:rPr lang="en-US" dirty="0" smtClean="0"/>
                        <a:t> </a:t>
                      </a:r>
                      <a:endParaRPr lang="en-US" dirty="0"/>
                    </a:p>
                  </a:txBody>
                  <a:tcPr/>
                </a:tc>
                <a:tc>
                  <a:txBody>
                    <a:bodyPr/>
                    <a:lstStyle/>
                    <a:p>
                      <a:r>
                        <a:rPr lang="en-US" dirty="0" err="1" smtClean="0"/>
                        <a:t>ForeignPostalCd</a:t>
                      </a:r>
                      <a:endParaRPr lang="en-US" dirty="0"/>
                    </a:p>
                  </a:txBody>
                  <a:tcPr/>
                </a:tc>
                <a:tc>
                  <a:txBody>
                    <a:bodyPr/>
                    <a:lstStyle/>
                    <a:p>
                      <a:endParaRPr lang="en-US" dirty="0"/>
                    </a:p>
                  </a:txBody>
                  <a:tcPr/>
                </a:tc>
                <a:tc>
                  <a:txBody>
                    <a:bodyPr/>
                    <a:lstStyle/>
                    <a:p>
                      <a:r>
                        <a:rPr lang="en-US" dirty="0" smtClean="0"/>
                        <a:t>State </a:t>
                      </a:r>
                      <a:endParaRPr lang="en-US" dirty="0"/>
                    </a:p>
                  </a:txBody>
                  <a:tcPr/>
                </a:tc>
                <a:tc>
                  <a:txBody>
                    <a:bodyPr/>
                    <a:lstStyle/>
                    <a:p>
                      <a:r>
                        <a:rPr lang="en-US" dirty="0" err="1" smtClean="0"/>
                        <a:t>StateAbbreviationCd</a:t>
                      </a:r>
                      <a:endParaRPr lang="en-US" dirty="0"/>
                    </a:p>
                  </a:txBody>
                  <a:tcPr/>
                </a:tc>
              </a:tr>
              <a:tr h="379268">
                <a:tc>
                  <a:txBody>
                    <a:bodyPr/>
                    <a:lstStyle/>
                    <a:p>
                      <a:r>
                        <a:rPr lang="en-US" dirty="0" err="1" smtClean="0"/>
                        <a:t>PersonName</a:t>
                      </a:r>
                      <a:r>
                        <a:rPr lang="en-US" dirty="0" smtClean="0"/>
                        <a:t> </a:t>
                      </a:r>
                      <a:endParaRPr lang="en-US" dirty="0"/>
                    </a:p>
                  </a:txBody>
                  <a:tcPr/>
                </a:tc>
                <a:tc>
                  <a:txBody>
                    <a:bodyPr/>
                    <a:lstStyle/>
                    <a:p>
                      <a:r>
                        <a:rPr lang="en-US" dirty="0" err="1" smtClean="0"/>
                        <a:t>PersonNm</a:t>
                      </a:r>
                      <a:endParaRPr lang="en-US" dirty="0"/>
                    </a:p>
                  </a:txBody>
                  <a:tcPr/>
                </a:tc>
                <a:tc>
                  <a:txBody>
                    <a:bodyPr/>
                    <a:lstStyle/>
                    <a:p>
                      <a:endParaRPr lang="en-US"/>
                    </a:p>
                  </a:txBody>
                  <a:tcPr/>
                </a:tc>
                <a:tc>
                  <a:txBody>
                    <a:bodyPr/>
                    <a:lstStyle/>
                    <a:p>
                      <a:r>
                        <a:rPr lang="en-US" dirty="0" err="1" smtClean="0"/>
                        <a:t>ZIPCode</a:t>
                      </a:r>
                      <a:r>
                        <a:rPr lang="en-US" dirty="0" smtClean="0"/>
                        <a:t> </a:t>
                      </a:r>
                      <a:endParaRPr lang="en-US" dirty="0"/>
                    </a:p>
                  </a:txBody>
                  <a:tcPr/>
                </a:tc>
                <a:tc>
                  <a:txBody>
                    <a:bodyPr/>
                    <a:lstStyle/>
                    <a:p>
                      <a:r>
                        <a:rPr lang="en-US" dirty="0" err="1" smtClean="0"/>
                        <a:t>ZIPCd</a:t>
                      </a:r>
                      <a:endParaRPr lang="en-US" dirty="0"/>
                    </a:p>
                  </a:txBody>
                  <a:tcPr/>
                </a:tc>
              </a:tr>
              <a:tr h="379268">
                <a:tc>
                  <a:txBody>
                    <a:bodyPr/>
                    <a:lstStyle/>
                    <a:p>
                      <a:r>
                        <a:rPr lang="en-US" dirty="0" err="1" smtClean="0"/>
                        <a:t>BusinessName</a:t>
                      </a:r>
                      <a:r>
                        <a:rPr lang="en-US" dirty="0" smtClean="0"/>
                        <a:t> </a:t>
                      </a:r>
                      <a:endParaRPr lang="en-US" dirty="0"/>
                    </a:p>
                  </a:txBody>
                  <a:tcPr/>
                </a:tc>
                <a:tc>
                  <a:txBody>
                    <a:bodyPr/>
                    <a:lstStyle/>
                    <a:p>
                      <a:r>
                        <a:rPr lang="en-US" dirty="0" err="1" smtClean="0"/>
                        <a:t>BusinessName</a:t>
                      </a:r>
                      <a:r>
                        <a:rPr lang="en-US" dirty="0" smtClean="0"/>
                        <a:t> </a:t>
                      </a:r>
                      <a:endParaRPr lang="en-US" dirty="0"/>
                    </a:p>
                  </a:txBody>
                  <a:tcPr/>
                </a:tc>
                <a:tc>
                  <a:txBody>
                    <a:bodyPr/>
                    <a:lstStyle/>
                    <a:p>
                      <a:endParaRPr lang="en-US" dirty="0"/>
                    </a:p>
                  </a:txBody>
                  <a:tcPr/>
                </a:tc>
                <a:tc>
                  <a:txBody>
                    <a:bodyPr/>
                    <a:lstStyle/>
                    <a:p>
                      <a:r>
                        <a:rPr lang="en-US" dirty="0" err="1" smtClean="0"/>
                        <a:t>ProvinceOrState</a:t>
                      </a:r>
                      <a:r>
                        <a:rPr lang="en-US" dirty="0" smtClean="0"/>
                        <a:t> </a:t>
                      </a:r>
                      <a:endParaRPr lang="en-US" dirty="0"/>
                    </a:p>
                  </a:txBody>
                  <a:tcPr/>
                </a:tc>
                <a:tc>
                  <a:txBody>
                    <a:bodyPr/>
                    <a:lstStyle/>
                    <a:p>
                      <a:r>
                        <a:rPr lang="en-US" dirty="0" err="1" smtClean="0"/>
                        <a:t>ProvinceOrStateNm</a:t>
                      </a:r>
                      <a:endParaRPr lang="en-US" dirty="0"/>
                    </a:p>
                  </a:txBody>
                  <a:tcPr/>
                </a:tc>
              </a:tr>
              <a:tr h="379268">
                <a:tc>
                  <a:txBody>
                    <a:bodyPr/>
                    <a:lstStyle/>
                    <a:p>
                      <a:r>
                        <a:rPr lang="en-US" dirty="0" smtClean="0"/>
                        <a:t>IPv6Address </a:t>
                      </a:r>
                      <a:endParaRPr lang="en-US" dirty="0"/>
                    </a:p>
                  </a:txBody>
                  <a:tcPr/>
                </a:tc>
                <a:tc>
                  <a:txBody>
                    <a:bodyPr/>
                    <a:lstStyle/>
                    <a:p>
                      <a:r>
                        <a:rPr lang="en-US" dirty="0" smtClean="0"/>
                        <a:t>IPv6AddressTxt</a:t>
                      </a:r>
                      <a:endParaRPr lang="en-US" dirty="0"/>
                    </a:p>
                  </a:txBody>
                  <a:tcPr/>
                </a:tc>
                <a:tc>
                  <a:txBody>
                    <a:bodyPr/>
                    <a:lstStyle/>
                    <a:p>
                      <a:endParaRPr lang="en-US"/>
                    </a:p>
                  </a:txBody>
                  <a:tcPr/>
                </a:tc>
                <a:tc>
                  <a:txBody>
                    <a:bodyPr/>
                    <a:lstStyle/>
                    <a:p>
                      <a:r>
                        <a:rPr lang="en-US" dirty="0" smtClean="0"/>
                        <a:t>Country </a:t>
                      </a:r>
                      <a:endParaRPr lang="en-US" dirty="0"/>
                    </a:p>
                  </a:txBody>
                  <a:tcPr/>
                </a:tc>
                <a:tc>
                  <a:txBody>
                    <a:bodyPr/>
                    <a:lstStyle/>
                    <a:p>
                      <a:r>
                        <a:rPr lang="en-US" dirty="0" err="1" smtClean="0"/>
                        <a:t>CountryCd</a:t>
                      </a:r>
                      <a:endParaRPr lang="en-US" dirty="0"/>
                    </a:p>
                  </a:txBody>
                  <a:tcPr/>
                </a:tc>
              </a:tr>
              <a:tr h="379268">
                <a:tc>
                  <a:txBody>
                    <a:bodyPr/>
                    <a:lstStyle/>
                    <a:p>
                      <a:r>
                        <a:rPr lang="en-US" dirty="0" err="1" smtClean="0"/>
                        <a:t>VehicleYear</a:t>
                      </a:r>
                      <a:r>
                        <a:rPr lang="en-US" dirty="0" smtClean="0"/>
                        <a:t> </a:t>
                      </a:r>
                      <a:endParaRPr lang="en-US" dirty="0"/>
                    </a:p>
                  </a:txBody>
                  <a:tcPr/>
                </a:tc>
                <a:tc>
                  <a:txBody>
                    <a:bodyPr/>
                    <a:lstStyle/>
                    <a:p>
                      <a:r>
                        <a:rPr lang="en-US" dirty="0" err="1" smtClean="0"/>
                        <a:t>VehicleModelYr</a:t>
                      </a:r>
                      <a:endParaRPr lang="en-US" dirty="0"/>
                    </a:p>
                  </a:txBody>
                  <a:tcPr/>
                </a:tc>
                <a:tc>
                  <a:txBody>
                    <a:bodyPr/>
                    <a:lstStyle/>
                    <a:p>
                      <a:endParaRPr lang="en-US"/>
                    </a:p>
                  </a:txBody>
                  <a:tcPr/>
                </a:tc>
                <a:tc>
                  <a:txBody>
                    <a:bodyPr/>
                    <a:lstStyle/>
                    <a:p>
                      <a:r>
                        <a:rPr lang="en-US" dirty="0" err="1" smtClean="0"/>
                        <a:t>AddressInUS</a:t>
                      </a:r>
                      <a:r>
                        <a:rPr lang="en-US" dirty="0" smtClean="0"/>
                        <a:t> </a:t>
                      </a:r>
                      <a:endParaRPr lang="en-US" dirty="0"/>
                    </a:p>
                  </a:txBody>
                  <a:tcPr/>
                </a:tc>
                <a:tc>
                  <a:txBody>
                    <a:bodyPr/>
                    <a:lstStyle/>
                    <a:p>
                      <a:r>
                        <a:rPr lang="en-US" dirty="0" err="1" smtClean="0"/>
                        <a:t>USAddress</a:t>
                      </a:r>
                      <a:endParaRPr lang="en-US" dirty="0"/>
                    </a:p>
                  </a:txBody>
                  <a:tcPr/>
                </a:tc>
              </a:tr>
              <a:tr h="379268">
                <a:tc>
                  <a:txBody>
                    <a:bodyPr/>
                    <a:lstStyle/>
                    <a:p>
                      <a:r>
                        <a:rPr lang="en-US" dirty="0" err="1" smtClean="0"/>
                        <a:t>AddressInForeign</a:t>
                      </a:r>
                      <a:r>
                        <a:rPr lang="en-US" dirty="0" smtClean="0"/>
                        <a:t> </a:t>
                      </a:r>
                      <a:endParaRPr lang="en-US" dirty="0"/>
                    </a:p>
                  </a:txBody>
                  <a:tcPr/>
                </a:tc>
                <a:tc>
                  <a:txBody>
                    <a:bodyPr/>
                    <a:lstStyle/>
                    <a:p>
                      <a:r>
                        <a:rPr lang="en-US" dirty="0" err="1" smtClean="0"/>
                        <a:t>ForeignAddress</a:t>
                      </a:r>
                      <a:endParaRPr lang="en-US" dirty="0"/>
                    </a:p>
                  </a:txBody>
                  <a:tcPr/>
                </a:tc>
                <a:tc>
                  <a:txBody>
                    <a:bodyPr/>
                    <a:lstStyle/>
                    <a:p>
                      <a:endParaRPr lang="en-US" dirty="0"/>
                    </a:p>
                  </a:txBody>
                  <a:tcPr/>
                </a:tc>
                <a:tc>
                  <a:txBody>
                    <a:bodyPr/>
                    <a:lstStyle/>
                    <a:p>
                      <a:r>
                        <a:rPr lang="en-US" dirty="0" err="1" smtClean="0"/>
                        <a:t>PersonLastName</a:t>
                      </a:r>
                      <a:r>
                        <a:rPr lang="en-US" dirty="0" smtClean="0"/>
                        <a:t> </a:t>
                      </a:r>
                      <a:endParaRPr lang="en-US" dirty="0"/>
                    </a:p>
                  </a:txBody>
                  <a:tcPr/>
                </a:tc>
                <a:tc>
                  <a:txBody>
                    <a:bodyPr/>
                    <a:lstStyle/>
                    <a:p>
                      <a:r>
                        <a:rPr lang="en-US" dirty="0" err="1" smtClean="0"/>
                        <a:t>PersonLastNm</a:t>
                      </a:r>
                      <a:endParaRPr lang="en-US" dirty="0"/>
                    </a:p>
                  </a:txBody>
                  <a:tcPr/>
                </a:tc>
              </a:tr>
              <a:tr h="379268">
                <a:tc>
                  <a:txBody>
                    <a:bodyPr/>
                    <a:lstStyle/>
                    <a:p>
                      <a:r>
                        <a:rPr lang="en-US" dirty="0" err="1" smtClean="0"/>
                        <a:t>PersonFirstName</a:t>
                      </a:r>
                      <a:r>
                        <a:rPr lang="en-US" dirty="0" smtClean="0"/>
                        <a:t> </a:t>
                      </a:r>
                      <a:endParaRPr lang="en-US" dirty="0"/>
                    </a:p>
                  </a:txBody>
                  <a:tcPr/>
                </a:tc>
                <a:tc>
                  <a:txBody>
                    <a:bodyPr/>
                    <a:lstStyle/>
                    <a:p>
                      <a:r>
                        <a:rPr lang="en-US" dirty="0" err="1" smtClean="0"/>
                        <a:t>PersonFirstNm</a:t>
                      </a:r>
                      <a:endParaRPr lang="en-US" dirty="0"/>
                    </a:p>
                  </a:txBody>
                  <a:tcPr/>
                </a:tc>
                <a:tc>
                  <a:txBody>
                    <a:bodyPr/>
                    <a:lstStyle/>
                    <a:p>
                      <a:endParaRPr lang="en-US" dirty="0"/>
                    </a:p>
                  </a:txBody>
                  <a:tcPr/>
                </a:tc>
                <a:tc>
                  <a:txBody>
                    <a:bodyPr/>
                    <a:lstStyle/>
                    <a:p>
                      <a:r>
                        <a:rPr lang="en-US" dirty="0" smtClean="0"/>
                        <a:t>IPv4Address </a:t>
                      </a:r>
                      <a:endParaRPr lang="en-US" dirty="0"/>
                    </a:p>
                  </a:txBody>
                  <a:tcPr/>
                </a:tc>
                <a:tc>
                  <a:txBody>
                    <a:bodyPr/>
                    <a:lstStyle/>
                    <a:p>
                      <a:r>
                        <a:rPr lang="en-US" dirty="0" smtClean="0"/>
                        <a:t>IPv4AddressTxt</a:t>
                      </a:r>
                      <a:endParaRPr lang="en-US" dirty="0"/>
                    </a:p>
                  </a:txBody>
                  <a:tcPr/>
                </a:tc>
              </a:tr>
            </a:tbl>
          </a:graphicData>
        </a:graphic>
      </p:graphicFrame>
      <p:sp>
        <p:nvSpPr>
          <p:cNvPr id="7" name="Slide Number Placeholder 6"/>
          <p:cNvSpPr>
            <a:spLocks noGrp="1"/>
          </p:cNvSpPr>
          <p:nvPr>
            <p:ph type="sldNum" sz="quarter" idx="12"/>
          </p:nvPr>
        </p:nvSpPr>
        <p:spPr/>
        <p:txBody>
          <a:bodyPr/>
          <a:lstStyle/>
          <a:p>
            <a:fld id="{42A20144-7B4F-4F24-B9F5-77BD4826462C}" type="slidenum">
              <a:rPr lang="en-US" smtClean="0"/>
              <a:pPr/>
              <a:t>5</a:t>
            </a:fld>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p:cNvSpPr>
            <a:spLocks noGrp="1" noChangeArrowheads="1"/>
          </p:cNvSpPr>
          <p:nvPr>
            <p:ph type="title"/>
          </p:nvPr>
        </p:nvSpPr>
        <p:spPr/>
        <p:txBody>
          <a:bodyPr/>
          <a:lstStyle/>
          <a:p>
            <a:r>
              <a:rPr lang="en-US" dirty="0" smtClean="0"/>
              <a:t>Common/</a:t>
            </a:r>
            <a:r>
              <a:rPr lang="en-US" dirty="0" err="1" smtClean="0"/>
              <a:t>efileTypes</a:t>
            </a:r>
            <a:r>
              <a:rPr lang="en-US" dirty="0" smtClean="0"/>
              <a:t> cont.</a:t>
            </a:r>
            <a:endParaRPr lang="en-US" dirty="0"/>
          </a:p>
        </p:txBody>
      </p:sp>
      <p:graphicFrame>
        <p:nvGraphicFramePr>
          <p:cNvPr id="7" name="Table 6"/>
          <p:cNvGraphicFramePr>
            <a:graphicFrameLocks noGrp="1"/>
          </p:cNvGraphicFramePr>
          <p:nvPr/>
        </p:nvGraphicFramePr>
        <p:xfrm>
          <a:off x="381000" y="1524001"/>
          <a:ext cx="8305800" cy="4171948"/>
        </p:xfrm>
        <a:graphic>
          <a:graphicData uri="http://schemas.openxmlformats.org/drawingml/2006/table">
            <a:tbl>
              <a:tblPr firstRow="1" bandRow="1">
                <a:tableStyleId>{5DA37D80-6434-44D0-A028-1B22A696006F}</a:tableStyleId>
              </a:tblPr>
              <a:tblGrid>
                <a:gridCol w="3810000"/>
                <a:gridCol w="4495800"/>
              </a:tblGrid>
              <a:tr h="379268">
                <a:tc>
                  <a:txBody>
                    <a:bodyPr/>
                    <a:lstStyle/>
                    <a:p>
                      <a:r>
                        <a:rPr lang="en-US" dirty="0" smtClean="0"/>
                        <a:t>Old Name</a:t>
                      </a:r>
                      <a:endParaRPr lang="en-US" dirty="0"/>
                    </a:p>
                  </a:txBody>
                  <a:tcPr/>
                </a:tc>
                <a:tc>
                  <a:txBody>
                    <a:bodyPr/>
                    <a:lstStyle/>
                    <a:p>
                      <a:r>
                        <a:rPr lang="en-US" dirty="0" smtClean="0"/>
                        <a:t>New Name</a:t>
                      </a:r>
                      <a:endParaRPr lang="en-US" dirty="0"/>
                    </a:p>
                  </a:txBody>
                  <a:tcPr/>
                </a:tc>
              </a:tr>
              <a:tr h="379268">
                <a:tc>
                  <a:txBody>
                    <a:bodyPr/>
                    <a:lstStyle/>
                    <a:p>
                      <a:r>
                        <a:rPr lang="en-US" dirty="0" smtClean="0"/>
                        <a:t>Amount</a:t>
                      </a:r>
                      <a:endParaRPr lang="en-US" dirty="0"/>
                    </a:p>
                  </a:txBody>
                  <a:tcPr/>
                </a:tc>
                <a:tc>
                  <a:txBody>
                    <a:bodyPr/>
                    <a:lstStyle/>
                    <a:p>
                      <a:r>
                        <a:rPr lang="en-US" dirty="0" smtClean="0"/>
                        <a:t>Amt (</a:t>
                      </a:r>
                      <a:r>
                        <a:rPr lang="en-US" dirty="0" err="1" smtClean="0"/>
                        <a:t>USItemizedEntryType</a:t>
                      </a:r>
                      <a:r>
                        <a:rPr lang="en-US" dirty="0" smtClean="0"/>
                        <a:t>)</a:t>
                      </a:r>
                      <a:endParaRPr lang="en-US" dirty="0"/>
                    </a:p>
                  </a:txBody>
                  <a:tcPr/>
                </a:tc>
              </a:tr>
              <a:tr h="379268">
                <a:tc>
                  <a:txBody>
                    <a:bodyPr/>
                    <a:lstStyle/>
                    <a:p>
                      <a:r>
                        <a:rPr lang="en-US" dirty="0" smtClean="0"/>
                        <a:t>Amount</a:t>
                      </a:r>
                      <a:endParaRPr lang="en-US" dirty="0"/>
                    </a:p>
                  </a:txBody>
                  <a:tcPr/>
                </a:tc>
                <a:tc>
                  <a:txBody>
                    <a:bodyPr/>
                    <a:lstStyle/>
                    <a:p>
                      <a:r>
                        <a:rPr lang="en-US" dirty="0" err="1" smtClean="0"/>
                        <a:t>ForeignAmt</a:t>
                      </a:r>
                      <a:r>
                        <a:rPr lang="en-US" dirty="0" smtClean="0"/>
                        <a:t>  (</a:t>
                      </a:r>
                      <a:r>
                        <a:rPr lang="en-US" dirty="0" err="1" smtClean="0"/>
                        <a:t>ForeignItemizedEntryType</a:t>
                      </a:r>
                      <a:r>
                        <a:rPr lang="en-US" dirty="0" smtClean="0"/>
                        <a:t>)</a:t>
                      </a:r>
                      <a:endParaRPr lang="en-US" dirty="0"/>
                    </a:p>
                  </a:txBody>
                  <a:tcPr/>
                </a:tc>
              </a:tr>
              <a:tr h="379268">
                <a:tc>
                  <a:txBody>
                    <a:bodyPr/>
                    <a:lstStyle/>
                    <a:p>
                      <a:r>
                        <a:rPr lang="en-US" dirty="0" err="1" smtClean="0"/>
                        <a:t>DepreciationConventionType</a:t>
                      </a:r>
                      <a:endParaRPr lang="en-US" dirty="0"/>
                    </a:p>
                  </a:txBody>
                  <a:tcPr/>
                </a:tc>
                <a:tc>
                  <a:txBody>
                    <a:bodyPr/>
                    <a:lstStyle/>
                    <a:p>
                      <a:r>
                        <a:rPr lang="en-US" dirty="0" err="1" smtClean="0"/>
                        <a:t>DepreciationConventionCodeType</a:t>
                      </a:r>
                      <a:endParaRPr lang="en-US" dirty="0"/>
                    </a:p>
                  </a:txBody>
                  <a:tcPr/>
                </a:tc>
              </a:tr>
              <a:tr h="379268">
                <a:tc>
                  <a:txBody>
                    <a:bodyPr/>
                    <a:lstStyle/>
                    <a:p>
                      <a:r>
                        <a:rPr lang="en-US" dirty="0" err="1" smtClean="0"/>
                        <a:t>DepreciationMethodType</a:t>
                      </a:r>
                      <a:endParaRPr lang="en-US" dirty="0"/>
                    </a:p>
                  </a:txBody>
                  <a:tcPr/>
                </a:tc>
                <a:tc>
                  <a:txBody>
                    <a:bodyPr/>
                    <a:lstStyle/>
                    <a:p>
                      <a:r>
                        <a:rPr lang="en-US" dirty="0" err="1" smtClean="0"/>
                        <a:t>DepreciationMethodCodeType</a:t>
                      </a:r>
                      <a:endParaRPr lang="en-US" dirty="0"/>
                    </a:p>
                  </a:txBody>
                  <a:tcPr/>
                </a:tc>
              </a:tr>
              <a:tr h="379268">
                <a:tc>
                  <a:txBody>
                    <a:bodyPr/>
                    <a:lstStyle/>
                    <a:p>
                      <a:r>
                        <a:rPr lang="en-US" dirty="0" smtClean="0"/>
                        <a:t>BusinessNameLine1 </a:t>
                      </a:r>
                      <a:endParaRPr lang="en-US" dirty="0"/>
                    </a:p>
                  </a:txBody>
                  <a:tcPr/>
                </a:tc>
                <a:tc>
                  <a:txBody>
                    <a:bodyPr/>
                    <a:lstStyle/>
                    <a:p>
                      <a:r>
                        <a:rPr lang="en-US" dirty="0" smtClean="0"/>
                        <a:t>BusinessNameLine1Txt</a:t>
                      </a:r>
                      <a:endParaRPr lang="en-US" dirty="0"/>
                    </a:p>
                  </a:txBody>
                  <a:tcPr/>
                </a:tc>
              </a:tr>
              <a:tr h="379268">
                <a:tc>
                  <a:txBody>
                    <a:bodyPr/>
                    <a:lstStyle/>
                    <a:p>
                      <a:r>
                        <a:rPr lang="en-US" dirty="0" smtClean="0"/>
                        <a:t>BusinessNameLine2 </a:t>
                      </a:r>
                      <a:endParaRPr lang="en-US" dirty="0"/>
                    </a:p>
                  </a:txBody>
                  <a:tcPr/>
                </a:tc>
                <a:tc>
                  <a:txBody>
                    <a:bodyPr/>
                    <a:lstStyle/>
                    <a:p>
                      <a:r>
                        <a:rPr lang="en-US" dirty="0" smtClean="0"/>
                        <a:t>BusinessNameLine2Txt</a:t>
                      </a:r>
                      <a:endParaRPr lang="en-US" dirty="0"/>
                    </a:p>
                  </a:txBody>
                  <a:tcPr/>
                </a:tc>
              </a:tr>
              <a:tr h="379268">
                <a:tc>
                  <a:txBody>
                    <a:bodyPr/>
                    <a:lstStyle/>
                    <a:p>
                      <a:r>
                        <a:rPr lang="en-US" dirty="0" err="1" smtClean="0"/>
                        <a:t>VehicleDescriptionType</a:t>
                      </a:r>
                      <a:r>
                        <a:rPr lang="en-US" dirty="0" smtClean="0"/>
                        <a:t> </a:t>
                      </a:r>
                      <a:endParaRPr lang="en-US" dirty="0"/>
                    </a:p>
                  </a:txBody>
                  <a:tcPr/>
                </a:tc>
                <a:tc>
                  <a:txBody>
                    <a:bodyPr/>
                    <a:lstStyle/>
                    <a:p>
                      <a:r>
                        <a:rPr lang="en-US" dirty="0" err="1" smtClean="0"/>
                        <a:t>VehicleDescriptionGrpType</a:t>
                      </a:r>
                      <a:endParaRPr lang="en-US" dirty="0"/>
                    </a:p>
                  </a:txBody>
                  <a:tcPr/>
                </a:tc>
              </a:tr>
              <a:tr h="379268">
                <a:tc>
                  <a:txBody>
                    <a:bodyPr/>
                    <a:lstStyle/>
                    <a:p>
                      <a:r>
                        <a:rPr lang="en-US" dirty="0" err="1" smtClean="0"/>
                        <a:t>VehicleMake</a:t>
                      </a:r>
                      <a:r>
                        <a:rPr lang="en-US" dirty="0" smtClean="0"/>
                        <a:t> </a:t>
                      </a:r>
                      <a:endParaRPr lang="en-US" dirty="0"/>
                    </a:p>
                  </a:txBody>
                  <a:tcPr/>
                </a:tc>
                <a:tc>
                  <a:txBody>
                    <a:bodyPr/>
                    <a:lstStyle/>
                    <a:p>
                      <a:r>
                        <a:rPr lang="en-US" dirty="0" err="1" smtClean="0"/>
                        <a:t>VehicleMakeNameTxt</a:t>
                      </a:r>
                      <a:endParaRPr lang="en-US" dirty="0"/>
                    </a:p>
                  </a:txBody>
                  <a:tcPr/>
                </a:tc>
              </a:tr>
              <a:tr h="379268">
                <a:tc>
                  <a:txBody>
                    <a:bodyPr/>
                    <a:lstStyle/>
                    <a:p>
                      <a:r>
                        <a:rPr lang="en-US" dirty="0" err="1" smtClean="0"/>
                        <a:t>ForeignEntityReferenceIdNumber</a:t>
                      </a:r>
                      <a:r>
                        <a:rPr lang="en-US" dirty="0" smtClean="0"/>
                        <a:t> </a:t>
                      </a:r>
                      <a:endParaRPr lang="en-US" dirty="0"/>
                    </a:p>
                  </a:txBody>
                  <a:tcPr/>
                </a:tc>
                <a:tc>
                  <a:txBody>
                    <a:bodyPr/>
                    <a:lstStyle/>
                    <a:p>
                      <a:r>
                        <a:rPr lang="en-US" dirty="0" err="1" smtClean="0"/>
                        <a:t>ForeignEntityReferenceIdNum</a:t>
                      </a:r>
                      <a:endParaRPr lang="en-US" dirty="0"/>
                    </a:p>
                  </a:txBody>
                  <a:tcPr/>
                </a:tc>
              </a:tr>
              <a:tr h="379268">
                <a:tc>
                  <a:txBody>
                    <a:bodyPr/>
                    <a:lstStyle/>
                    <a:p>
                      <a:r>
                        <a:rPr lang="en-US" dirty="0" err="1" smtClean="0"/>
                        <a:t>VehicleModel</a:t>
                      </a:r>
                      <a:r>
                        <a:rPr lang="en-US" dirty="0" smtClean="0"/>
                        <a:t> </a:t>
                      </a:r>
                      <a:endParaRPr lang="en-US" dirty="0"/>
                    </a:p>
                  </a:txBody>
                  <a:tcPr/>
                </a:tc>
                <a:tc>
                  <a:txBody>
                    <a:bodyPr/>
                    <a:lstStyle/>
                    <a:p>
                      <a:r>
                        <a:rPr lang="en-US" dirty="0" err="1" smtClean="0"/>
                        <a:t>VehicleModelNameTxt</a:t>
                      </a:r>
                      <a:endParaRPr lang="en-US" dirty="0"/>
                    </a:p>
                  </a:txBody>
                  <a:tcPr/>
                </a:tc>
              </a:tr>
            </a:tbl>
          </a:graphicData>
        </a:graphic>
      </p:graphicFrame>
      <p:sp>
        <p:nvSpPr>
          <p:cNvPr id="8" name="Slide Number Placeholder 7"/>
          <p:cNvSpPr>
            <a:spLocks noGrp="1"/>
          </p:cNvSpPr>
          <p:nvPr>
            <p:ph type="sldNum" sz="quarter" idx="12"/>
          </p:nvPr>
        </p:nvSpPr>
        <p:spPr/>
        <p:txBody>
          <a:bodyPr/>
          <a:lstStyle/>
          <a:p>
            <a:fld id="{42A20144-7B4F-4F24-B9F5-77BD4826462C}" type="slidenum">
              <a:rPr lang="en-US" smtClean="0"/>
              <a:pP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p:nvPr>
        </p:nvSpPr>
        <p:spPr/>
        <p:txBody>
          <a:bodyPr/>
          <a:lstStyle/>
          <a:p>
            <a:r>
              <a:rPr lang="en-US" dirty="0" smtClean="0"/>
              <a:t>Common/</a:t>
            </a:r>
            <a:r>
              <a:rPr lang="en-US" dirty="0" err="1" smtClean="0"/>
              <a:t>ReturnHeader</a:t>
            </a:r>
            <a:endParaRPr lang="en-US" dirty="0"/>
          </a:p>
        </p:txBody>
      </p:sp>
      <p:graphicFrame>
        <p:nvGraphicFramePr>
          <p:cNvPr id="7" name="Table 6"/>
          <p:cNvGraphicFramePr>
            <a:graphicFrameLocks noGrp="1"/>
          </p:cNvGraphicFramePr>
          <p:nvPr/>
        </p:nvGraphicFramePr>
        <p:xfrm>
          <a:off x="304800" y="3048000"/>
          <a:ext cx="8458200" cy="3049730"/>
        </p:xfrm>
        <a:graphic>
          <a:graphicData uri="http://schemas.openxmlformats.org/drawingml/2006/table">
            <a:tbl>
              <a:tblPr firstRow="1" bandRow="1">
                <a:tableStyleId>{5DA37D80-6434-44D0-A028-1B22A696006F}</a:tableStyleId>
              </a:tblPr>
              <a:tblGrid>
                <a:gridCol w="2209800"/>
                <a:gridCol w="2057400"/>
                <a:gridCol w="304800"/>
                <a:gridCol w="1676400"/>
                <a:gridCol w="2209800"/>
              </a:tblGrid>
              <a:tr h="379268">
                <a:tc>
                  <a:txBody>
                    <a:bodyPr/>
                    <a:lstStyle/>
                    <a:p>
                      <a:r>
                        <a:rPr lang="en-US" dirty="0" smtClean="0"/>
                        <a:t>Old Name</a:t>
                      </a:r>
                      <a:endParaRPr lang="en-US" dirty="0"/>
                    </a:p>
                  </a:txBody>
                  <a:tcPr/>
                </a:tc>
                <a:tc>
                  <a:txBody>
                    <a:bodyPr/>
                    <a:lstStyle/>
                    <a:p>
                      <a:r>
                        <a:rPr lang="en-US" dirty="0" smtClean="0"/>
                        <a:t>New Name</a:t>
                      </a:r>
                      <a:endParaRPr lang="en-US" dirty="0"/>
                    </a:p>
                  </a:txBody>
                  <a:tcPr/>
                </a:tc>
                <a:tc>
                  <a:txBody>
                    <a:bodyPr/>
                    <a:lstStyle/>
                    <a:p>
                      <a:endParaRPr lang="en-US" dirty="0"/>
                    </a:p>
                  </a:txBody>
                  <a:tcPr/>
                </a:tc>
                <a:tc>
                  <a:txBody>
                    <a:bodyPr/>
                    <a:lstStyle/>
                    <a:p>
                      <a:r>
                        <a:rPr lang="en-US" dirty="0" smtClean="0"/>
                        <a:t>Old Name</a:t>
                      </a:r>
                      <a:endParaRPr lang="en-US" dirty="0"/>
                    </a:p>
                  </a:txBody>
                  <a:tcPr/>
                </a:tc>
                <a:tc>
                  <a:txBody>
                    <a:bodyPr/>
                    <a:lstStyle/>
                    <a:p>
                      <a:r>
                        <a:rPr lang="en-US" dirty="0" smtClean="0"/>
                        <a:t>New Name</a:t>
                      </a:r>
                      <a:endParaRPr lang="en-US" dirty="0"/>
                    </a:p>
                  </a:txBody>
                  <a:tcPr/>
                </a:tc>
              </a:tr>
              <a:tr h="379268">
                <a:tc>
                  <a:txBody>
                    <a:bodyPr/>
                    <a:lstStyle/>
                    <a:p>
                      <a:r>
                        <a:rPr lang="en-US" sz="1800" kern="1200" dirty="0" smtClean="0">
                          <a:solidFill>
                            <a:schemeClr val="tx1"/>
                          </a:solidFill>
                          <a:latin typeface="+mn-lt"/>
                          <a:ea typeface="+mn-ea"/>
                          <a:cs typeface="+mn-cs"/>
                        </a:rPr>
                        <a:t>Timestamp </a:t>
                      </a:r>
                      <a:endParaRPr lang="en-US" dirty="0"/>
                    </a:p>
                  </a:txBody>
                  <a:tcPr/>
                </a:tc>
                <a:tc>
                  <a:txBody>
                    <a:bodyPr/>
                    <a:lstStyle/>
                    <a:p>
                      <a:r>
                        <a:rPr lang="en-US" sz="1800" kern="1200" dirty="0" err="1" smtClean="0">
                          <a:solidFill>
                            <a:schemeClr val="tx1"/>
                          </a:solidFill>
                          <a:latin typeface="+mn-lt"/>
                          <a:ea typeface="+mn-ea"/>
                          <a:cs typeface="+mn-cs"/>
                        </a:rPr>
                        <a:t>ReturnTs</a:t>
                      </a:r>
                      <a:endParaRPr lang="en-US" dirty="0"/>
                    </a:p>
                  </a:txBody>
                  <a:tcPr/>
                </a:tc>
                <a:tc>
                  <a:txBody>
                    <a:bodyPr/>
                    <a:lstStyle/>
                    <a:p>
                      <a:endParaRPr lang="en-US" dirty="0"/>
                    </a:p>
                  </a:txBody>
                  <a:tcPr/>
                </a:tc>
                <a:tc>
                  <a:txBody>
                    <a:bodyPr/>
                    <a:lstStyle/>
                    <a:p>
                      <a:r>
                        <a:rPr lang="en-US" sz="1800" kern="1200" dirty="0" err="1" smtClean="0">
                          <a:solidFill>
                            <a:schemeClr val="tx1"/>
                          </a:solidFill>
                          <a:latin typeface="+mn-lt"/>
                          <a:ea typeface="+mn-ea"/>
                          <a:cs typeface="+mn-cs"/>
                        </a:rPr>
                        <a:t>SelfEmployed</a:t>
                      </a:r>
                      <a:r>
                        <a:rPr lang="en-US" sz="1800" kern="1200" dirty="0" smtClean="0">
                          <a:solidFill>
                            <a:schemeClr val="tx1"/>
                          </a:solidFill>
                          <a:latin typeface="+mn-lt"/>
                          <a:ea typeface="+mn-ea"/>
                          <a:cs typeface="+mn-cs"/>
                        </a:rPr>
                        <a:t> </a:t>
                      </a:r>
                      <a:endParaRPr lang="en-US" dirty="0"/>
                    </a:p>
                  </a:txBody>
                  <a:tcPr/>
                </a:tc>
                <a:tc>
                  <a:txBody>
                    <a:bodyPr/>
                    <a:lstStyle/>
                    <a:p>
                      <a:r>
                        <a:rPr lang="en-US" sz="1800" kern="1200" dirty="0" err="1" smtClean="0">
                          <a:solidFill>
                            <a:schemeClr val="tx1"/>
                          </a:solidFill>
                          <a:latin typeface="+mn-lt"/>
                          <a:ea typeface="+mn-ea"/>
                          <a:cs typeface="+mn-cs"/>
                        </a:rPr>
                        <a:t>SelfEmployedInd</a:t>
                      </a:r>
                      <a:endParaRPr lang="en-US" dirty="0"/>
                    </a:p>
                  </a:txBody>
                  <a:tcPr/>
                </a:tc>
              </a:tr>
              <a:tr h="379268">
                <a:tc>
                  <a:txBody>
                    <a:bodyPr/>
                    <a:lstStyle/>
                    <a:p>
                      <a:r>
                        <a:rPr lang="en-US" sz="1800" kern="1200" dirty="0" err="1" smtClean="0">
                          <a:solidFill>
                            <a:schemeClr val="tx1"/>
                          </a:solidFill>
                          <a:latin typeface="+mn-lt"/>
                          <a:ea typeface="+mn-ea"/>
                          <a:cs typeface="+mn-cs"/>
                        </a:rPr>
                        <a:t>TaxPeriodBeginDate</a:t>
                      </a:r>
                      <a:r>
                        <a:rPr lang="en-US" sz="1800" kern="1200" dirty="0" smtClean="0">
                          <a:solidFill>
                            <a:schemeClr val="tx1"/>
                          </a:solidFill>
                          <a:latin typeface="+mn-lt"/>
                          <a:ea typeface="+mn-ea"/>
                          <a:cs typeface="+mn-cs"/>
                        </a:rPr>
                        <a:t> </a:t>
                      </a:r>
                      <a:endParaRPr lang="en-US" dirty="0"/>
                    </a:p>
                  </a:txBody>
                  <a:tcPr/>
                </a:tc>
                <a:tc>
                  <a:txBody>
                    <a:bodyPr/>
                    <a:lstStyle/>
                    <a:p>
                      <a:r>
                        <a:rPr lang="en-US" sz="1800" kern="1200" dirty="0" err="1" smtClean="0">
                          <a:solidFill>
                            <a:schemeClr val="tx1"/>
                          </a:solidFill>
                          <a:latin typeface="+mn-lt"/>
                          <a:ea typeface="+mn-ea"/>
                          <a:cs typeface="+mn-cs"/>
                        </a:rPr>
                        <a:t>TaxPeriodBeginDt</a:t>
                      </a:r>
                      <a:endParaRPr lang="en-US" dirty="0"/>
                    </a:p>
                  </a:txBody>
                  <a:tcPr/>
                </a:tc>
                <a:tc>
                  <a:txBody>
                    <a:bodyPr/>
                    <a:lstStyle/>
                    <a:p>
                      <a:endParaRPr lang="en-US"/>
                    </a:p>
                  </a:txBody>
                  <a:tcPr/>
                </a:tc>
                <a:tc>
                  <a:txBody>
                    <a:bodyPr/>
                    <a:lstStyle/>
                    <a:p>
                      <a:r>
                        <a:rPr lang="en-US" sz="1800" kern="1200" dirty="0" smtClean="0">
                          <a:solidFill>
                            <a:schemeClr val="tx1"/>
                          </a:solidFill>
                          <a:latin typeface="+mn-lt"/>
                          <a:ea typeface="+mn-ea"/>
                          <a:cs typeface="+mn-cs"/>
                        </a:rPr>
                        <a:t>SSN </a:t>
                      </a:r>
                      <a:endParaRPr lang="en-US" dirty="0"/>
                    </a:p>
                  </a:txBody>
                  <a:tcPr/>
                </a:tc>
                <a:tc>
                  <a:txBody>
                    <a:bodyPr/>
                    <a:lstStyle/>
                    <a:p>
                      <a:r>
                        <a:rPr lang="en-US" sz="1800" kern="1200" dirty="0" err="1" smtClean="0">
                          <a:solidFill>
                            <a:schemeClr val="tx1"/>
                          </a:solidFill>
                          <a:latin typeface="+mn-lt"/>
                          <a:ea typeface="+mn-ea"/>
                          <a:cs typeface="+mn-cs"/>
                        </a:rPr>
                        <a:t>PreparerSSN</a:t>
                      </a:r>
                      <a:endParaRPr lang="en-US" dirty="0"/>
                    </a:p>
                  </a:txBody>
                  <a:tcPr/>
                </a:tc>
              </a:tr>
              <a:tr h="394854">
                <a:tc>
                  <a:txBody>
                    <a:bodyPr/>
                    <a:lstStyle/>
                    <a:p>
                      <a:r>
                        <a:rPr lang="en-US" sz="1800" kern="1200" dirty="0" err="1" smtClean="0">
                          <a:solidFill>
                            <a:schemeClr val="tx1"/>
                          </a:solidFill>
                          <a:latin typeface="+mn-lt"/>
                          <a:ea typeface="+mn-ea"/>
                          <a:cs typeface="+mn-cs"/>
                        </a:rPr>
                        <a:t>TaxPeriodEndDate</a:t>
                      </a:r>
                      <a:r>
                        <a:rPr lang="en-US" sz="1800" kern="1200" dirty="0" smtClean="0">
                          <a:solidFill>
                            <a:schemeClr val="tx1"/>
                          </a:solidFill>
                          <a:latin typeface="+mn-lt"/>
                          <a:ea typeface="+mn-ea"/>
                          <a:cs typeface="+mn-cs"/>
                        </a:rPr>
                        <a:t> </a:t>
                      </a:r>
                      <a:endParaRPr lang="en-US" dirty="0"/>
                    </a:p>
                  </a:txBody>
                  <a:tcPr/>
                </a:tc>
                <a:tc>
                  <a:txBody>
                    <a:bodyPr/>
                    <a:lstStyle/>
                    <a:p>
                      <a:r>
                        <a:rPr lang="en-US" sz="1800" kern="1200" dirty="0" err="1" smtClean="0">
                          <a:solidFill>
                            <a:schemeClr val="tx1"/>
                          </a:solidFill>
                          <a:latin typeface="+mn-lt"/>
                          <a:ea typeface="+mn-ea"/>
                          <a:cs typeface="+mn-cs"/>
                        </a:rPr>
                        <a:t>TaxPeriodEndDt</a:t>
                      </a:r>
                      <a:endParaRPr lang="en-US" dirty="0"/>
                    </a:p>
                  </a:txBody>
                  <a:tcPr/>
                </a:tc>
                <a:tc>
                  <a:txBody>
                    <a:bodyPr/>
                    <a:lstStyle/>
                    <a:p>
                      <a:endParaRPr lang="en-US"/>
                    </a:p>
                  </a:txBody>
                  <a:tcPr/>
                </a:tc>
                <a:tc>
                  <a:txBody>
                    <a:bodyPr/>
                    <a:lstStyle/>
                    <a:p>
                      <a:r>
                        <a:rPr lang="en-US" sz="1800" kern="1200" dirty="0" smtClean="0">
                          <a:solidFill>
                            <a:schemeClr val="tx1"/>
                          </a:solidFill>
                          <a:latin typeface="+mn-lt"/>
                          <a:ea typeface="+mn-ea"/>
                          <a:cs typeface="+mn-cs"/>
                        </a:rPr>
                        <a:t>Phone </a:t>
                      </a:r>
                      <a:endParaRPr lang="en-US" dirty="0"/>
                    </a:p>
                  </a:txBody>
                  <a:tcPr/>
                </a:tc>
                <a:tc>
                  <a:txBody>
                    <a:bodyPr/>
                    <a:lstStyle/>
                    <a:p>
                      <a:r>
                        <a:rPr lang="en-US" sz="1800" kern="1200" dirty="0" err="1" smtClean="0">
                          <a:solidFill>
                            <a:schemeClr val="tx1"/>
                          </a:solidFill>
                          <a:latin typeface="+mn-lt"/>
                          <a:ea typeface="+mn-ea"/>
                          <a:cs typeface="+mn-cs"/>
                        </a:rPr>
                        <a:t>PhoneNum</a:t>
                      </a:r>
                      <a:endParaRPr lang="en-US" dirty="0"/>
                    </a:p>
                  </a:txBody>
                  <a:tcPr/>
                </a:tc>
              </a:tr>
              <a:tr h="379268">
                <a:tc>
                  <a:txBody>
                    <a:bodyPr/>
                    <a:lstStyle/>
                    <a:p>
                      <a:r>
                        <a:rPr lang="en-US" sz="1800" kern="1200" dirty="0" err="1" smtClean="0">
                          <a:solidFill>
                            <a:schemeClr val="tx1"/>
                          </a:solidFill>
                          <a:latin typeface="+mn-lt"/>
                          <a:ea typeface="+mn-ea"/>
                          <a:cs typeface="+mn-cs"/>
                        </a:rPr>
                        <a:t>TaxYear</a:t>
                      </a:r>
                      <a:r>
                        <a:rPr lang="en-US" sz="1800" kern="1200" dirty="0" smtClean="0">
                          <a:solidFill>
                            <a:schemeClr val="tx1"/>
                          </a:solidFill>
                          <a:latin typeface="+mn-lt"/>
                          <a:ea typeface="+mn-ea"/>
                          <a:cs typeface="+mn-cs"/>
                        </a:rPr>
                        <a:t> </a:t>
                      </a:r>
                      <a:endParaRPr lang="en-US" dirty="0"/>
                    </a:p>
                  </a:txBody>
                  <a:tcPr/>
                </a:tc>
                <a:tc>
                  <a:txBody>
                    <a:bodyPr/>
                    <a:lstStyle/>
                    <a:p>
                      <a:r>
                        <a:rPr lang="en-US" sz="1800" kern="1200" dirty="0" err="1" smtClean="0">
                          <a:solidFill>
                            <a:schemeClr val="tx1"/>
                          </a:solidFill>
                          <a:latin typeface="+mn-lt"/>
                          <a:ea typeface="+mn-ea"/>
                          <a:cs typeface="+mn-cs"/>
                        </a:rPr>
                        <a:t>TaxYr</a:t>
                      </a:r>
                      <a:endParaRPr lang="en-US" dirty="0"/>
                    </a:p>
                  </a:txBody>
                  <a:tcPr/>
                </a:tc>
                <a:tc>
                  <a:txBody>
                    <a:bodyPr/>
                    <a:lstStyle/>
                    <a:p>
                      <a:endParaRPr lang="en-US" dirty="0"/>
                    </a:p>
                  </a:txBody>
                  <a:tcPr/>
                </a:tc>
                <a:tc>
                  <a:txBody>
                    <a:bodyPr/>
                    <a:lstStyle/>
                    <a:p>
                      <a:r>
                        <a:rPr lang="en-US" sz="1800" kern="1200" dirty="0" err="1" smtClean="0">
                          <a:solidFill>
                            <a:schemeClr val="tx1"/>
                          </a:solidFill>
                          <a:latin typeface="+mn-lt"/>
                          <a:ea typeface="+mn-ea"/>
                          <a:cs typeface="+mn-cs"/>
                        </a:rPr>
                        <a:t>ForeignPhone</a:t>
                      </a:r>
                      <a:r>
                        <a:rPr lang="en-US" sz="1800" kern="1200" dirty="0" smtClean="0">
                          <a:solidFill>
                            <a:schemeClr val="tx1"/>
                          </a:solidFill>
                          <a:latin typeface="+mn-lt"/>
                          <a:ea typeface="+mn-ea"/>
                          <a:cs typeface="+mn-cs"/>
                        </a:rPr>
                        <a:t> </a:t>
                      </a:r>
                      <a:endParaRPr lang="en-US" dirty="0"/>
                    </a:p>
                  </a:txBody>
                  <a:tcPr/>
                </a:tc>
                <a:tc>
                  <a:txBody>
                    <a:bodyPr/>
                    <a:lstStyle/>
                    <a:p>
                      <a:r>
                        <a:rPr lang="en-US" sz="1800" kern="1200" dirty="0" err="1" smtClean="0">
                          <a:solidFill>
                            <a:schemeClr val="tx1"/>
                          </a:solidFill>
                          <a:latin typeface="+mn-lt"/>
                          <a:ea typeface="+mn-ea"/>
                          <a:cs typeface="+mn-cs"/>
                        </a:rPr>
                        <a:t>ForeignPhoneNum</a:t>
                      </a:r>
                      <a:endParaRPr lang="en-US" dirty="0"/>
                    </a:p>
                  </a:txBody>
                  <a:tcPr/>
                </a:tc>
              </a:tr>
              <a:tr h="379268">
                <a:tc>
                  <a:txBody>
                    <a:bodyPr/>
                    <a:lstStyle/>
                    <a:p>
                      <a:r>
                        <a:rPr lang="en-US" sz="1800" kern="1200" dirty="0" err="1" smtClean="0">
                          <a:solidFill>
                            <a:schemeClr val="tx1"/>
                          </a:solidFill>
                          <a:latin typeface="+mn-lt"/>
                          <a:ea typeface="+mn-ea"/>
                          <a:cs typeface="+mn-cs"/>
                        </a:rPr>
                        <a:t>DisasterRelief</a:t>
                      </a:r>
                      <a:r>
                        <a:rPr lang="en-US" sz="1800" kern="1200" dirty="0" smtClean="0">
                          <a:solidFill>
                            <a:schemeClr val="tx1"/>
                          </a:solidFill>
                          <a:latin typeface="+mn-lt"/>
                          <a:ea typeface="+mn-ea"/>
                          <a:cs typeface="+mn-cs"/>
                        </a:rPr>
                        <a:t> </a:t>
                      </a:r>
                      <a:endParaRPr lang="en-US" dirty="0"/>
                    </a:p>
                  </a:txBody>
                  <a:tcPr/>
                </a:tc>
                <a:tc>
                  <a:txBody>
                    <a:bodyPr/>
                    <a:lstStyle/>
                    <a:p>
                      <a:r>
                        <a:rPr lang="en-US" sz="1800" kern="1200" dirty="0" err="1" smtClean="0">
                          <a:solidFill>
                            <a:schemeClr val="tx1"/>
                          </a:solidFill>
                          <a:latin typeface="+mn-lt"/>
                          <a:ea typeface="+mn-ea"/>
                          <a:cs typeface="+mn-cs"/>
                        </a:rPr>
                        <a:t>DisasterReliefTxt</a:t>
                      </a:r>
                      <a:endParaRPr lang="en-US" dirty="0"/>
                    </a:p>
                  </a:txBody>
                  <a:tcPr/>
                </a:tc>
                <a:tc>
                  <a:txBody>
                    <a:bodyPr/>
                    <a:lstStyle/>
                    <a:p>
                      <a:endParaRPr lang="en-US"/>
                    </a:p>
                  </a:txBody>
                  <a:tcPr/>
                </a:tc>
                <a:tc>
                  <a:txBody>
                    <a:bodyPr/>
                    <a:lstStyle/>
                    <a:p>
                      <a:r>
                        <a:rPr lang="en-US" sz="1800" kern="1200" dirty="0" err="1" smtClean="0">
                          <a:solidFill>
                            <a:schemeClr val="tx1"/>
                          </a:solidFill>
                          <a:latin typeface="+mn-lt"/>
                          <a:ea typeface="+mn-ea"/>
                          <a:cs typeface="+mn-cs"/>
                        </a:rPr>
                        <a:t>EmailAddress</a:t>
                      </a:r>
                      <a:r>
                        <a:rPr lang="en-US" sz="1800" kern="1200" dirty="0" smtClean="0">
                          <a:solidFill>
                            <a:schemeClr val="tx1"/>
                          </a:solidFill>
                          <a:latin typeface="+mn-lt"/>
                          <a:ea typeface="+mn-ea"/>
                          <a:cs typeface="+mn-cs"/>
                        </a:rPr>
                        <a:t> </a:t>
                      </a:r>
                      <a:endParaRPr lang="en-US" dirty="0"/>
                    </a:p>
                  </a:txBody>
                  <a:tcPr/>
                </a:tc>
                <a:tc>
                  <a:txBody>
                    <a:bodyPr/>
                    <a:lstStyle/>
                    <a:p>
                      <a:r>
                        <a:rPr lang="en-US" sz="1800" kern="1200" dirty="0" err="1" smtClean="0">
                          <a:solidFill>
                            <a:schemeClr val="tx1"/>
                          </a:solidFill>
                          <a:latin typeface="+mn-lt"/>
                          <a:ea typeface="+mn-ea"/>
                          <a:cs typeface="+mn-cs"/>
                        </a:rPr>
                        <a:t>EmailAddressTxt</a:t>
                      </a:r>
                      <a:endParaRPr lang="en-US" dirty="0"/>
                    </a:p>
                  </a:txBody>
                  <a:tcPr/>
                </a:tc>
              </a:tr>
              <a:tr h="379268">
                <a:tc>
                  <a:txBody>
                    <a:bodyPr/>
                    <a:lstStyle/>
                    <a:p>
                      <a:r>
                        <a:rPr lang="en-US" sz="1800" kern="1200" dirty="0" err="1" smtClean="0">
                          <a:solidFill>
                            <a:schemeClr val="tx1"/>
                          </a:solidFill>
                          <a:latin typeface="+mn-lt"/>
                          <a:ea typeface="+mn-ea"/>
                          <a:cs typeface="+mn-cs"/>
                        </a:rPr>
                        <a:t>ISPNumber</a:t>
                      </a:r>
                      <a:r>
                        <a:rPr lang="en-US" sz="1800" kern="1200" dirty="0" smtClean="0">
                          <a:solidFill>
                            <a:schemeClr val="tx1"/>
                          </a:solidFill>
                          <a:latin typeface="+mn-lt"/>
                          <a:ea typeface="+mn-ea"/>
                          <a:cs typeface="+mn-cs"/>
                        </a:rPr>
                        <a:t> </a:t>
                      </a:r>
                      <a:endParaRPr lang="en-US" dirty="0"/>
                    </a:p>
                  </a:txBody>
                  <a:tcPr/>
                </a:tc>
                <a:tc>
                  <a:txBody>
                    <a:bodyPr/>
                    <a:lstStyle/>
                    <a:p>
                      <a:r>
                        <a:rPr lang="en-US" sz="1800" kern="1200" dirty="0" err="1" smtClean="0">
                          <a:solidFill>
                            <a:schemeClr val="tx1"/>
                          </a:solidFill>
                          <a:latin typeface="+mn-lt"/>
                          <a:ea typeface="+mn-ea"/>
                          <a:cs typeface="+mn-cs"/>
                        </a:rPr>
                        <a:t>ISPNum</a:t>
                      </a:r>
                      <a:endParaRPr lang="en-US" dirty="0"/>
                    </a:p>
                  </a:txBody>
                  <a:tcPr/>
                </a:tc>
                <a:tc>
                  <a:txBody>
                    <a:bodyPr/>
                    <a:lstStyle/>
                    <a:p>
                      <a:endParaRPr lang="en-US" dirty="0"/>
                    </a:p>
                  </a:txBody>
                  <a:tcPr/>
                </a:tc>
                <a:tc>
                  <a:txBody>
                    <a:bodyPr/>
                    <a:lstStyle/>
                    <a:p>
                      <a:r>
                        <a:rPr lang="en-US" sz="1800" kern="1200" dirty="0" smtClean="0">
                          <a:solidFill>
                            <a:schemeClr val="tx1"/>
                          </a:solidFill>
                          <a:latin typeface="+mn-lt"/>
                          <a:ea typeface="+mn-ea"/>
                          <a:cs typeface="+mn-cs"/>
                        </a:rPr>
                        <a:t>Originator </a:t>
                      </a:r>
                      <a:endParaRPr lang="en-US" dirty="0"/>
                    </a:p>
                  </a:txBody>
                  <a:tcPr/>
                </a:tc>
                <a:tc>
                  <a:txBody>
                    <a:bodyPr/>
                    <a:lstStyle/>
                    <a:p>
                      <a:r>
                        <a:rPr lang="en-US" sz="1800" kern="1200" dirty="0" err="1" smtClean="0">
                          <a:solidFill>
                            <a:schemeClr val="tx1"/>
                          </a:solidFill>
                          <a:latin typeface="+mn-lt"/>
                          <a:ea typeface="+mn-ea"/>
                          <a:cs typeface="+mn-cs"/>
                        </a:rPr>
                        <a:t>OriginatorGrp</a:t>
                      </a:r>
                      <a:endParaRPr lang="en-US" dirty="0"/>
                    </a:p>
                  </a:txBody>
                  <a:tcPr/>
                </a:tc>
              </a:tr>
              <a:tr h="379268">
                <a:tc>
                  <a:txBody>
                    <a:bodyPr/>
                    <a:lstStyle/>
                    <a:p>
                      <a:r>
                        <a:rPr lang="en-US" sz="1800" kern="1200" dirty="0" err="1" smtClean="0">
                          <a:solidFill>
                            <a:schemeClr val="tx1"/>
                          </a:solidFill>
                          <a:latin typeface="+mn-lt"/>
                          <a:ea typeface="+mn-ea"/>
                          <a:cs typeface="+mn-cs"/>
                        </a:rPr>
                        <a:t>DateSigned</a:t>
                      </a:r>
                      <a:r>
                        <a:rPr lang="en-US" sz="1800" kern="1200" dirty="0" smtClean="0">
                          <a:solidFill>
                            <a:schemeClr val="tx1"/>
                          </a:solidFill>
                          <a:latin typeface="+mn-lt"/>
                          <a:ea typeface="+mn-ea"/>
                          <a:cs typeface="+mn-cs"/>
                        </a:rPr>
                        <a:t> </a:t>
                      </a:r>
                      <a:endParaRPr lang="en-US" dirty="0"/>
                    </a:p>
                  </a:txBody>
                  <a:tcPr/>
                </a:tc>
                <a:tc>
                  <a:txBody>
                    <a:bodyPr/>
                    <a:lstStyle/>
                    <a:p>
                      <a:r>
                        <a:rPr lang="en-US" sz="1800" kern="1200" dirty="0" err="1" smtClean="0">
                          <a:solidFill>
                            <a:schemeClr val="tx1"/>
                          </a:solidFill>
                          <a:latin typeface="+mn-lt"/>
                          <a:ea typeface="+mn-ea"/>
                          <a:cs typeface="+mn-cs"/>
                        </a:rPr>
                        <a:t>SignatureDt</a:t>
                      </a:r>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8" name="Slide Number Placeholder 7"/>
          <p:cNvSpPr>
            <a:spLocks noGrp="1"/>
          </p:cNvSpPr>
          <p:nvPr>
            <p:ph type="sldNum" sz="quarter" idx="12"/>
          </p:nvPr>
        </p:nvSpPr>
        <p:spPr/>
        <p:txBody>
          <a:bodyPr/>
          <a:lstStyle/>
          <a:p>
            <a:fld id="{42A20144-7B4F-4F24-B9F5-77BD4826462C}" type="slidenum">
              <a:rPr lang="en-US" smtClean="0"/>
              <a:pPr/>
              <a:t>7</a:t>
            </a:fld>
            <a:endParaRPr lang="en-US"/>
          </a:p>
        </p:txBody>
      </p:sp>
      <p:sp>
        <p:nvSpPr>
          <p:cNvPr id="10" name="TextBox 9"/>
          <p:cNvSpPr txBox="1"/>
          <p:nvPr/>
        </p:nvSpPr>
        <p:spPr>
          <a:xfrm>
            <a:off x="381000" y="1600200"/>
            <a:ext cx="8382000" cy="1323439"/>
          </a:xfrm>
          <a:prstGeom prst="rect">
            <a:avLst/>
          </a:prstGeom>
          <a:noFill/>
        </p:spPr>
        <p:txBody>
          <a:bodyPr wrap="square" rtlCol="0">
            <a:spAutoFit/>
          </a:bodyPr>
          <a:lstStyle/>
          <a:p>
            <a:pPr marL="342900" indent="-342900">
              <a:lnSpc>
                <a:spcPct val="125000"/>
              </a:lnSpc>
              <a:spcBef>
                <a:spcPct val="20000"/>
              </a:spcBef>
              <a:buClr>
                <a:schemeClr val="bg2"/>
              </a:buClr>
              <a:buFont typeface="Arial" pitchFamily="34" charset="0"/>
              <a:buChar char="•"/>
            </a:pPr>
            <a:r>
              <a:rPr lang="en-US" sz="3200" dirty="0">
                <a:solidFill>
                  <a:srgbClr val="284C6A"/>
                </a:solidFill>
                <a:latin typeface="+mn-lt"/>
              </a:rPr>
              <a:t>Jurisdiction – changed type to </a:t>
            </a:r>
            <a:r>
              <a:rPr lang="en-US" sz="3200" dirty="0" err="1" smtClean="0">
                <a:solidFill>
                  <a:srgbClr val="284C6A"/>
                </a:solidFill>
                <a:latin typeface="+mn-lt"/>
              </a:rPr>
              <a:t>GovernmentCodeType</a:t>
            </a:r>
            <a:endParaRPr lang="en-US" sz="3200" dirty="0">
              <a:solidFill>
                <a:srgbClr val="284C6A"/>
              </a:solidFill>
              <a:latin typeface="+mn-lt"/>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4" name="Rectangle 6"/>
          <p:cNvSpPr>
            <a:spLocks noGrp="1" noChangeArrowheads="1"/>
          </p:cNvSpPr>
          <p:nvPr>
            <p:ph type="title"/>
          </p:nvPr>
        </p:nvSpPr>
        <p:spPr/>
        <p:txBody>
          <a:bodyPr/>
          <a:lstStyle/>
          <a:p>
            <a:r>
              <a:rPr lang="en-US" sz="4000" dirty="0" smtClean="0"/>
              <a:t>Common/</a:t>
            </a:r>
            <a:r>
              <a:rPr lang="en-US" sz="4000" dirty="0" err="1" smtClean="0"/>
              <a:t>ReturnHeader</a:t>
            </a:r>
            <a:r>
              <a:rPr lang="en-US" sz="4000" dirty="0" smtClean="0"/>
              <a:t> cont.</a:t>
            </a:r>
            <a:endParaRPr lang="en-US" sz="3900" dirty="0"/>
          </a:p>
        </p:txBody>
      </p:sp>
      <p:graphicFrame>
        <p:nvGraphicFramePr>
          <p:cNvPr id="7" name="Table 6"/>
          <p:cNvGraphicFramePr>
            <a:graphicFrameLocks noGrp="1"/>
          </p:cNvGraphicFramePr>
          <p:nvPr/>
        </p:nvGraphicFramePr>
        <p:xfrm>
          <a:off x="381000" y="1524001"/>
          <a:ext cx="8305800" cy="3792680"/>
        </p:xfrm>
        <a:graphic>
          <a:graphicData uri="http://schemas.openxmlformats.org/drawingml/2006/table">
            <a:tbl>
              <a:tblPr firstRow="1" bandRow="1">
                <a:tableStyleId>{5DA37D80-6434-44D0-A028-1B22A696006F}</a:tableStyleId>
              </a:tblPr>
              <a:tblGrid>
                <a:gridCol w="3810000"/>
                <a:gridCol w="4495800"/>
              </a:tblGrid>
              <a:tr h="379268">
                <a:tc>
                  <a:txBody>
                    <a:bodyPr/>
                    <a:lstStyle/>
                    <a:p>
                      <a:r>
                        <a:rPr lang="en-US" dirty="0" smtClean="0"/>
                        <a:t>Old Name</a:t>
                      </a:r>
                      <a:endParaRPr lang="en-US" dirty="0"/>
                    </a:p>
                  </a:txBody>
                  <a:tcPr/>
                </a:tc>
                <a:tc>
                  <a:txBody>
                    <a:bodyPr/>
                    <a:lstStyle/>
                    <a:p>
                      <a:r>
                        <a:rPr lang="en-US" dirty="0" smtClean="0"/>
                        <a:t>New Name</a:t>
                      </a:r>
                      <a:endParaRPr lang="en-US" dirty="0"/>
                    </a:p>
                  </a:txBody>
                  <a:tcPr/>
                </a:tc>
              </a:tr>
              <a:tr h="379268">
                <a:tc>
                  <a:txBody>
                    <a:bodyPr/>
                    <a:lstStyle/>
                    <a:p>
                      <a:r>
                        <a:rPr lang="en-US" sz="1800" kern="1200" dirty="0" err="1" smtClean="0">
                          <a:solidFill>
                            <a:schemeClr val="tx1"/>
                          </a:solidFill>
                          <a:latin typeface="+mn-lt"/>
                          <a:ea typeface="+mn-ea"/>
                          <a:cs typeface="+mn-cs"/>
                        </a:rPr>
                        <a:t>PaidPreparerInformation</a:t>
                      </a:r>
                      <a:r>
                        <a:rPr lang="en-US" sz="1800" kern="1200" dirty="0" smtClean="0">
                          <a:solidFill>
                            <a:schemeClr val="tx1"/>
                          </a:solidFill>
                          <a:latin typeface="+mn-lt"/>
                          <a:ea typeface="+mn-ea"/>
                          <a:cs typeface="+mn-cs"/>
                        </a:rPr>
                        <a:t> </a:t>
                      </a:r>
                      <a:endParaRPr lang="en-US" dirty="0"/>
                    </a:p>
                  </a:txBody>
                  <a:tcPr/>
                </a:tc>
                <a:tc>
                  <a:txBody>
                    <a:bodyPr/>
                    <a:lstStyle/>
                    <a:p>
                      <a:r>
                        <a:rPr lang="en-US" sz="1800" kern="1200" dirty="0" err="1" smtClean="0">
                          <a:solidFill>
                            <a:schemeClr val="tx1"/>
                          </a:solidFill>
                          <a:latin typeface="+mn-lt"/>
                          <a:ea typeface="+mn-ea"/>
                          <a:cs typeface="+mn-cs"/>
                        </a:rPr>
                        <a:t>PaidPreparerInformationGrp</a:t>
                      </a:r>
                      <a:endParaRPr lang="en-US" dirty="0"/>
                    </a:p>
                  </a:txBody>
                  <a:tcPr/>
                </a:tc>
              </a:tr>
              <a:tr h="379268">
                <a:tc>
                  <a:txBody>
                    <a:bodyPr/>
                    <a:lstStyle/>
                    <a:p>
                      <a:r>
                        <a:rPr lang="en-US" sz="1800" kern="1200" dirty="0" err="1" smtClean="0">
                          <a:solidFill>
                            <a:schemeClr val="tx1"/>
                          </a:solidFill>
                          <a:latin typeface="+mn-lt"/>
                          <a:ea typeface="+mn-ea"/>
                          <a:cs typeface="+mn-cs"/>
                        </a:rPr>
                        <a:t>PreparerFirmIDNumber</a:t>
                      </a:r>
                      <a:r>
                        <a:rPr lang="en-US" sz="1800" kern="1200" dirty="0" smtClean="0">
                          <a:solidFill>
                            <a:schemeClr val="tx1"/>
                          </a:solidFill>
                          <a:latin typeface="+mn-lt"/>
                          <a:ea typeface="+mn-ea"/>
                          <a:cs typeface="+mn-cs"/>
                        </a:rPr>
                        <a:t> </a:t>
                      </a:r>
                      <a:endParaRPr lang="en-US" dirty="0"/>
                    </a:p>
                  </a:txBody>
                  <a:tcPr/>
                </a:tc>
                <a:tc>
                  <a:txBody>
                    <a:bodyPr/>
                    <a:lstStyle/>
                    <a:p>
                      <a:r>
                        <a:rPr lang="en-US" sz="1800" kern="1200" dirty="0" err="1" smtClean="0">
                          <a:solidFill>
                            <a:schemeClr val="tx1"/>
                          </a:solidFill>
                          <a:latin typeface="+mn-lt"/>
                          <a:ea typeface="+mn-ea"/>
                          <a:cs typeface="+mn-cs"/>
                        </a:rPr>
                        <a:t>PreparerFirmEIN</a:t>
                      </a:r>
                      <a:endParaRPr lang="en-US" dirty="0"/>
                    </a:p>
                  </a:txBody>
                  <a:tcPr/>
                </a:tc>
              </a:tr>
              <a:tr h="379268">
                <a:tc>
                  <a:txBody>
                    <a:bodyPr/>
                    <a:lstStyle/>
                    <a:p>
                      <a:r>
                        <a:rPr lang="en-US" sz="1800" kern="1200" dirty="0" err="1" smtClean="0">
                          <a:solidFill>
                            <a:schemeClr val="tx1"/>
                          </a:solidFill>
                          <a:latin typeface="+mn-lt"/>
                          <a:ea typeface="+mn-ea"/>
                          <a:cs typeface="+mn-cs"/>
                        </a:rPr>
                        <a:t>PreparerBusinessName</a:t>
                      </a:r>
                      <a:r>
                        <a:rPr lang="en-US" sz="1800" kern="1200" dirty="0" smtClean="0">
                          <a:solidFill>
                            <a:schemeClr val="tx1"/>
                          </a:solidFill>
                          <a:latin typeface="+mn-lt"/>
                          <a:ea typeface="+mn-ea"/>
                          <a:cs typeface="+mn-cs"/>
                        </a:rPr>
                        <a:t> </a:t>
                      </a:r>
                      <a:endParaRPr lang="en-US" dirty="0"/>
                    </a:p>
                  </a:txBody>
                  <a:tcPr/>
                </a:tc>
                <a:tc>
                  <a:txBody>
                    <a:bodyPr/>
                    <a:lstStyle/>
                    <a:p>
                      <a:r>
                        <a:rPr lang="en-US" sz="1800" kern="1200" dirty="0" err="1" smtClean="0">
                          <a:solidFill>
                            <a:schemeClr val="tx1"/>
                          </a:solidFill>
                          <a:latin typeface="+mn-lt"/>
                          <a:ea typeface="+mn-ea"/>
                          <a:cs typeface="+mn-cs"/>
                        </a:rPr>
                        <a:t>PreparerFirmName</a:t>
                      </a:r>
                      <a:endParaRPr lang="en-US" dirty="0"/>
                    </a:p>
                  </a:txBody>
                  <a:tcPr/>
                </a:tc>
              </a:tr>
              <a:tr h="379268">
                <a:tc>
                  <a:txBody>
                    <a:bodyPr/>
                    <a:lstStyle/>
                    <a:p>
                      <a:r>
                        <a:rPr lang="en-US" sz="1800" kern="1200" dirty="0" err="1" smtClean="0">
                          <a:solidFill>
                            <a:schemeClr val="tx1"/>
                          </a:solidFill>
                          <a:latin typeface="+mn-lt"/>
                          <a:ea typeface="+mn-ea"/>
                          <a:cs typeface="+mn-cs"/>
                        </a:rPr>
                        <a:t>PreparerPersonName</a:t>
                      </a:r>
                      <a:r>
                        <a:rPr lang="en-US" sz="1800" kern="1200" dirty="0" smtClean="0">
                          <a:solidFill>
                            <a:schemeClr val="tx1"/>
                          </a:solidFill>
                          <a:latin typeface="+mn-lt"/>
                          <a:ea typeface="+mn-ea"/>
                          <a:cs typeface="+mn-cs"/>
                        </a:rPr>
                        <a:t> </a:t>
                      </a:r>
                      <a:endParaRPr lang="en-US" dirty="0"/>
                    </a:p>
                  </a:txBody>
                  <a:tcPr/>
                </a:tc>
                <a:tc>
                  <a:txBody>
                    <a:bodyPr/>
                    <a:lstStyle/>
                    <a:p>
                      <a:r>
                        <a:rPr lang="en-US" sz="1800" kern="1200" dirty="0" err="1" smtClean="0">
                          <a:solidFill>
                            <a:schemeClr val="tx1"/>
                          </a:solidFill>
                          <a:latin typeface="+mn-lt"/>
                          <a:ea typeface="+mn-ea"/>
                          <a:cs typeface="+mn-cs"/>
                        </a:rPr>
                        <a:t>PreparerPersonNm</a:t>
                      </a:r>
                      <a:endParaRPr lang="en-US" dirty="0"/>
                    </a:p>
                  </a:txBody>
                  <a:tcPr/>
                </a:tc>
              </a:tr>
              <a:tr h="379268">
                <a:tc>
                  <a:txBody>
                    <a:bodyPr/>
                    <a:lstStyle/>
                    <a:p>
                      <a:r>
                        <a:rPr lang="en-US" sz="1800" kern="1200" dirty="0" err="1" smtClean="0">
                          <a:solidFill>
                            <a:schemeClr val="tx1"/>
                          </a:solidFill>
                          <a:latin typeface="+mn-lt"/>
                          <a:ea typeface="+mn-ea"/>
                          <a:cs typeface="+mn-cs"/>
                        </a:rPr>
                        <a:t>PractitionerPIN</a:t>
                      </a:r>
                      <a:r>
                        <a:rPr lang="en-US" sz="1800" kern="1200" dirty="0" smtClean="0">
                          <a:solidFill>
                            <a:schemeClr val="tx1"/>
                          </a:solidFill>
                          <a:latin typeface="+mn-lt"/>
                          <a:ea typeface="+mn-ea"/>
                          <a:cs typeface="+mn-cs"/>
                        </a:rPr>
                        <a:t> </a:t>
                      </a:r>
                      <a:endParaRPr lang="en-US" dirty="0"/>
                    </a:p>
                  </a:txBody>
                  <a:tcPr/>
                </a:tc>
                <a:tc>
                  <a:txBody>
                    <a:bodyPr/>
                    <a:lstStyle/>
                    <a:p>
                      <a:r>
                        <a:rPr lang="en-US" sz="1800" kern="1200" dirty="0" err="1" smtClean="0">
                          <a:solidFill>
                            <a:schemeClr val="tx1"/>
                          </a:solidFill>
                          <a:latin typeface="+mn-lt"/>
                          <a:ea typeface="+mn-ea"/>
                          <a:cs typeface="+mn-cs"/>
                        </a:rPr>
                        <a:t>PractitionerPINGrp</a:t>
                      </a:r>
                      <a:endParaRPr lang="en-US" dirty="0"/>
                    </a:p>
                  </a:txBody>
                  <a:tcPr/>
                </a:tc>
              </a:tr>
              <a:tr h="379268">
                <a:tc>
                  <a:txBody>
                    <a:bodyPr/>
                    <a:lstStyle/>
                    <a:p>
                      <a:r>
                        <a:rPr lang="en-US" sz="1800" kern="1200" dirty="0" err="1" smtClean="0">
                          <a:solidFill>
                            <a:schemeClr val="tx1"/>
                          </a:solidFill>
                          <a:latin typeface="+mn-lt"/>
                          <a:ea typeface="+mn-ea"/>
                          <a:cs typeface="+mn-cs"/>
                        </a:rPr>
                        <a:t>SoftwareVersion</a:t>
                      </a:r>
                      <a:r>
                        <a:rPr lang="en-US" sz="1800" kern="1200" dirty="0" smtClean="0">
                          <a:solidFill>
                            <a:schemeClr val="tx1"/>
                          </a:solidFill>
                          <a:latin typeface="+mn-lt"/>
                          <a:ea typeface="+mn-ea"/>
                          <a:cs typeface="+mn-cs"/>
                        </a:rPr>
                        <a:t> </a:t>
                      </a:r>
                      <a:endParaRPr lang="en-US" dirty="0"/>
                    </a:p>
                  </a:txBody>
                  <a:tcPr/>
                </a:tc>
                <a:tc>
                  <a:txBody>
                    <a:bodyPr/>
                    <a:lstStyle/>
                    <a:p>
                      <a:r>
                        <a:rPr lang="en-US" sz="1800" kern="1200" dirty="0" err="1" smtClean="0">
                          <a:solidFill>
                            <a:schemeClr val="tx1"/>
                          </a:solidFill>
                          <a:latin typeface="+mn-lt"/>
                          <a:ea typeface="+mn-ea"/>
                          <a:cs typeface="+mn-cs"/>
                        </a:rPr>
                        <a:t>SoftwareVersionNum</a:t>
                      </a:r>
                      <a:endParaRPr lang="en-US" dirty="0"/>
                    </a:p>
                  </a:txBody>
                  <a:tcPr/>
                </a:tc>
              </a:tr>
              <a:tr h="379268">
                <a:tc>
                  <a:txBody>
                    <a:bodyPr/>
                    <a:lstStyle/>
                    <a:p>
                      <a:r>
                        <a:rPr lang="en-US" sz="1800" kern="1200" dirty="0" err="1" smtClean="0">
                          <a:solidFill>
                            <a:schemeClr val="tx1"/>
                          </a:solidFill>
                          <a:latin typeface="+mn-lt"/>
                          <a:ea typeface="+mn-ea"/>
                          <a:cs typeface="+mn-cs"/>
                        </a:rPr>
                        <a:t>PrimaryPINEnteredBy</a:t>
                      </a:r>
                      <a:r>
                        <a:rPr lang="en-US" sz="1800" kern="1200" dirty="0" smtClean="0">
                          <a:solidFill>
                            <a:schemeClr val="tx1"/>
                          </a:solidFill>
                          <a:latin typeface="+mn-lt"/>
                          <a:ea typeface="+mn-ea"/>
                          <a:cs typeface="+mn-cs"/>
                        </a:rPr>
                        <a:t> </a:t>
                      </a:r>
                      <a:endParaRPr lang="en-US" dirty="0"/>
                    </a:p>
                  </a:txBody>
                  <a:tcPr/>
                </a:tc>
                <a:tc>
                  <a:txBody>
                    <a:bodyPr/>
                    <a:lstStyle/>
                    <a:p>
                      <a:r>
                        <a:rPr lang="en-US" sz="1800" kern="1200" dirty="0" err="1" smtClean="0">
                          <a:solidFill>
                            <a:schemeClr val="tx1"/>
                          </a:solidFill>
                          <a:latin typeface="+mn-lt"/>
                          <a:ea typeface="+mn-ea"/>
                          <a:cs typeface="+mn-cs"/>
                        </a:rPr>
                        <a:t>PrimaryPINEnteredByCd</a:t>
                      </a:r>
                      <a:endParaRPr lang="en-US" dirty="0"/>
                    </a:p>
                  </a:txBody>
                  <a:tcPr/>
                </a:tc>
              </a:tr>
              <a:tr h="379268">
                <a:tc>
                  <a:txBody>
                    <a:bodyPr/>
                    <a:lstStyle/>
                    <a:p>
                      <a:r>
                        <a:rPr lang="en-US" sz="1800" kern="1200" dirty="0" err="1" smtClean="0">
                          <a:solidFill>
                            <a:schemeClr val="tx1"/>
                          </a:solidFill>
                          <a:latin typeface="+mn-lt"/>
                          <a:ea typeface="+mn-ea"/>
                          <a:cs typeface="+mn-cs"/>
                        </a:rPr>
                        <a:t>SecondaryPINEnteredBy</a:t>
                      </a:r>
                      <a:r>
                        <a:rPr lang="en-US" sz="1800" kern="1200" dirty="0" smtClean="0">
                          <a:solidFill>
                            <a:schemeClr val="tx1"/>
                          </a:solidFill>
                          <a:latin typeface="+mn-lt"/>
                          <a:ea typeface="+mn-ea"/>
                          <a:cs typeface="+mn-cs"/>
                        </a:rPr>
                        <a:t> </a:t>
                      </a:r>
                      <a:endParaRPr lang="en-US" dirty="0"/>
                    </a:p>
                  </a:txBody>
                  <a:tcPr/>
                </a:tc>
                <a:tc>
                  <a:txBody>
                    <a:bodyPr/>
                    <a:lstStyle/>
                    <a:p>
                      <a:r>
                        <a:rPr lang="en-US" sz="1800" kern="1200" dirty="0" err="1" smtClean="0">
                          <a:solidFill>
                            <a:schemeClr val="tx1"/>
                          </a:solidFill>
                          <a:latin typeface="+mn-lt"/>
                          <a:ea typeface="+mn-ea"/>
                          <a:cs typeface="+mn-cs"/>
                        </a:rPr>
                        <a:t>SpousePINEnteredByCd</a:t>
                      </a:r>
                      <a:endParaRPr lang="en-US" dirty="0"/>
                    </a:p>
                  </a:txBody>
                  <a:tcPr/>
                </a:tc>
              </a:tr>
              <a:tr h="379268">
                <a:tc>
                  <a:txBody>
                    <a:bodyPr/>
                    <a:lstStyle/>
                    <a:p>
                      <a:r>
                        <a:rPr lang="en-US" sz="1800" kern="1200" dirty="0" err="1" smtClean="0">
                          <a:solidFill>
                            <a:schemeClr val="tx1"/>
                          </a:solidFill>
                          <a:latin typeface="+mn-lt"/>
                          <a:ea typeface="+mn-ea"/>
                          <a:cs typeface="+mn-cs"/>
                        </a:rPr>
                        <a:t>binaryAttachmentCount</a:t>
                      </a:r>
                      <a:r>
                        <a:rPr lang="en-US" sz="1800" kern="1200" dirty="0" smtClean="0">
                          <a:solidFill>
                            <a:schemeClr val="tx1"/>
                          </a:solidFill>
                          <a:latin typeface="+mn-lt"/>
                          <a:ea typeface="+mn-ea"/>
                          <a:cs typeface="+mn-cs"/>
                        </a:rPr>
                        <a:t> </a:t>
                      </a:r>
                      <a:endParaRPr lang="en-US" dirty="0"/>
                    </a:p>
                  </a:txBody>
                  <a:tcPr/>
                </a:tc>
                <a:tc>
                  <a:txBody>
                    <a:bodyPr/>
                    <a:lstStyle/>
                    <a:p>
                      <a:r>
                        <a:rPr lang="en-US" sz="1800" kern="1200" dirty="0" err="1" smtClean="0">
                          <a:solidFill>
                            <a:schemeClr val="tx1"/>
                          </a:solidFill>
                          <a:latin typeface="+mn-lt"/>
                          <a:ea typeface="+mn-ea"/>
                          <a:cs typeface="+mn-cs"/>
                        </a:rPr>
                        <a:t>binaryAttachmentCnt</a:t>
                      </a:r>
                      <a:endParaRPr lang="en-US" dirty="0"/>
                    </a:p>
                  </a:txBody>
                  <a:tcPr/>
                </a:tc>
              </a:tr>
            </a:tbl>
          </a:graphicData>
        </a:graphic>
      </p:graphicFrame>
      <p:sp>
        <p:nvSpPr>
          <p:cNvPr id="8" name="Slide Number Placeholder 7"/>
          <p:cNvSpPr>
            <a:spLocks noGrp="1"/>
          </p:cNvSpPr>
          <p:nvPr>
            <p:ph type="sldNum" sz="quarter" idx="12"/>
          </p:nvPr>
        </p:nvSpPr>
        <p:spPr/>
        <p:txBody>
          <a:bodyPr/>
          <a:lstStyle/>
          <a:p>
            <a:fld id="{42A20144-7B4F-4F24-B9F5-77BD4826462C}" type="slidenum">
              <a:rPr lang="en-US" smtClean="0"/>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077200" cy="1143000"/>
          </a:xfrm>
        </p:spPr>
        <p:txBody>
          <a:bodyPr/>
          <a:lstStyle/>
          <a:p>
            <a:r>
              <a:rPr lang="en-US" dirty="0" err="1" smtClean="0"/>
              <a:t>StateIndividual</a:t>
            </a:r>
            <a:r>
              <a:rPr lang="en-US" dirty="0" smtClean="0"/>
              <a:t>/</a:t>
            </a:r>
            <a:br>
              <a:rPr lang="en-US" dirty="0" smtClean="0"/>
            </a:br>
            <a:r>
              <a:rPr lang="en-US" dirty="0" err="1" smtClean="0"/>
              <a:t>IndividualReturnHeaderState</a:t>
            </a:r>
            <a:endParaRPr lang="en-US" dirty="0"/>
          </a:p>
        </p:txBody>
      </p:sp>
      <p:sp>
        <p:nvSpPr>
          <p:cNvPr id="4" name="Slide Number Placeholder 3"/>
          <p:cNvSpPr>
            <a:spLocks noGrp="1"/>
          </p:cNvSpPr>
          <p:nvPr>
            <p:ph type="sldNum" sz="quarter" idx="12"/>
          </p:nvPr>
        </p:nvSpPr>
        <p:spPr/>
        <p:txBody>
          <a:bodyPr/>
          <a:lstStyle/>
          <a:p>
            <a:fld id="{42A20144-7B4F-4F24-B9F5-77BD4826462C}" type="slidenum">
              <a:rPr lang="en-US" smtClean="0"/>
              <a:pPr/>
              <a:t>9</a:t>
            </a:fld>
            <a:endParaRPr lang="en-US"/>
          </a:p>
        </p:txBody>
      </p:sp>
      <p:graphicFrame>
        <p:nvGraphicFramePr>
          <p:cNvPr id="6" name="Table 5"/>
          <p:cNvGraphicFramePr>
            <a:graphicFrameLocks noGrp="1"/>
          </p:cNvGraphicFramePr>
          <p:nvPr/>
        </p:nvGraphicFramePr>
        <p:xfrm>
          <a:off x="381000" y="2150920"/>
          <a:ext cx="8305800" cy="758536"/>
        </p:xfrm>
        <a:graphic>
          <a:graphicData uri="http://schemas.openxmlformats.org/drawingml/2006/table">
            <a:tbl>
              <a:tblPr firstRow="1" bandRow="1">
                <a:tableStyleId>{5DA37D80-6434-44D0-A028-1B22A696006F}</a:tableStyleId>
              </a:tblPr>
              <a:tblGrid>
                <a:gridCol w="3810000"/>
                <a:gridCol w="4495800"/>
              </a:tblGrid>
              <a:tr h="379268">
                <a:tc>
                  <a:txBody>
                    <a:bodyPr/>
                    <a:lstStyle/>
                    <a:p>
                      <a:r>
                        <a:rPr lang="en-US" dirty="0" smtClean="0"/>
                        <a:t>Old Name</a:t>
                      </a:r>
                      <a:endParaRPr lang="en-US" dirty="0"/>
                    </a:p>
                  </a:txBody>
                  <a:tcPr/>
                </a:tc>
                <a:tc>
                  <a:txBody>
                    <a:bodyPr/>
                    <a:lstStyle/>
                    <a:p>
                      <a:r>
                        <a:rPr lang="en-US" dirty="0" smtClean="0"/>
                        <a:t>New Name</a:t>
                      </a:r>
                      <a:endParaRPr lang="en-US" dirty="0"/>
                    </a:p>
                  </a:txBody>
                  <a:tcPr/>
                </a:tc>
              </a:tr>
              <a:tr h="379268">
                <a:tc>
                  <a:txBody>
                    <a:bodyPr/>
                    <a:lstStyle/>
                    <a:p>
                      <a:r>
                        <a:rPr lang="en-US" dirty="0" err="1" smtClean="0"/>
                        <a:t>InCareOfName</a:t>
                      </a:r>
                      <a:r>
                        <a:rPr lang="en-US" dirty="0" smtClean="0"/>
                        <a:t> </a:t>
                      </a:r>
                      <a:endParaRPr lang="en-US" dirty="0"/>
                    </a:p>
                  </a:txBody>
                  <a:tcPr/>
                </a:tc>
                <a:tc>
                  <a:txBody>
                    <a:bodyPr/>
                    <a:lstStyle/>
                    <a:p>
                      <a:r>
                        <a:rPr lang="en-US" dirty="0" err="1" smtClean="0"/>
                        <a:t>InCareOfNm</a:t>
                      </a:r>
                      <a:endParaRPr lang="en-US" dirty="0"/>
                    </a:p>
                  </a:txBody>
                  <a:tcPr/>
                </a:tc>
              </a:tr>
            </a:tbl>
          </a:graphicData>
        </a:graphic>
      </p:graphicFrame>
    </p:spTree>
  </p:cSld>
  <p:clrMapOvr>
    <a:masterClrMapping/>
  </p:clrMapOvr>
  <p:transition/>
</p:sld>
</file>

<file path=ppt/theme/theme1.xml><?xml version="1.0" encoding="utf-8"?>
<a:theme xmlns:a="http://schemas.openxmlformats.org/drawingml/2006/main" name="Training seminar presentation">
  <a:themeElements>
    <a:clrScheme name="Cloud skipper design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loud skipper design template">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loud skipper design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oud skipper design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oud skipper design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oud skipper design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oud skipper design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oud skipper design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oud skipper design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 seminar presentation</Template>
  <TotalTime>211</TotalTime>
  <Words>632</Words>
  <Application>Microsoft Office PowerPoint</Application>
  <PresentationFormat>On-screen Show (4:3)</PresentationFormat>
  <Paragraphs>218</Paragraphs>
  <Slides>19</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Times New Roman</vt:lpstr>
      <vt:lpstr>Trebuchet MS</vt:lpstr>
      <vt:lpstr>Arial</vt:lpstr>
      <vt:lpstr>Verdana</vt:lpstr>
      <vt:lpstr>Training seminar presentation</vt:lpstr>
      <vt:lpstr>MeF Schema Changes August 13, 2014 FTA Tech</vt:lpstr>
      <vt:lpstr>Recap of Schema Changes</vt:lpstr>
      <vt:lpstr>High level summary of changes</vt:lpstr>
      <vt:lpstr>Common/BinaryAttachment.xsd</vt:lpstr>
      <vt:lpstr>Common/efileTypes</vt:lpstr>
      <vt:lpstr>Common/efileTypes cont.</vt:lpstr>
      <vt:lpstr>Common/ReturnHeader</vt:lpstr>
      <vt:lpstr>Common/ReturnHeader cont.</vt:lpstr>
      <vt:lpstr>StateIndividual/ IndividualReturnHeaderState</vt:lpstr>
      <vt:lpstr>StateBusiness/ BusinessReturnHeaderState</vt:lpstr>
      <vt:lpstr>StateBusiness/ BusinessReturnOtherHeaderState</vt:lpstr>
      <vt:lpstr>Common/ EstateTrustReturnHeader</vt:lpstr>
      <vt:lpstr>Changes for consideration</vt:lpstr>
      <vt:lpstr>Change #1 – ReturnHeader SignaturePIN</vt:lpstr>
      <vt:lpstr>Change #2 – IndividualReturnHeaderState ReturnType</vt:lpstr>
      <vt:lpstr>Change #3 – BusinessReturnHeaderState BusinessRepresentative</vt:lpstr>
      <vt:lpstr>IRSForms</vt:lpstr>
      <vt:lpstr>Current Draft Numbering</vt:lpstr>
      <vt:lpstr>Questions?</vt:lpstr>
    </vt:vector>
  </TitlesOfParts>
  <Company>Revenue Solutions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Presentation</dc:title>
  <dc:creator>jdubreuil</dc:creator>
  <cp:lastModifiedBy>jdubreuil</cp:lastModifiedBy>
  <cp:revision>46</cp:revision>
  <cp:lastPrinted>1601-01-01T00:00:00Z</cp:lastPrinted>
  <dcterms:created xsi:type="dcterms:W3CDTF">2014-08-12T16:45:14Z</dcterms:created>
  <dcterms:modified xsi:type="dcterms:W3CDTF">2014-08-12T20:17:00Z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TC062561681033</vt:lpwstr>
  </property>
</Properties>
</file>