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7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8" autoAdjust="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36D11706-3B4E-4405-980A-B52CFF3CEB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60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C5092A42-5E98-4DCA-9BFD-F8E10A9C79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98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AC4B57D0-3162-4D83-BD22-E5B1033B45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EA756-72F5-4558-B09C-7AFF0E8355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05B48-FC9D-4AE3-8B78-A05EBF7F3C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20144-7B4F-4F24-B9F5-77BD482646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048A6-CD12-4B08-B185-0375082335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DD3CB-FB17-4841-B99E-C973460EC4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32E68-27E4-4BD5-96F0-AC694F0ED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42747-951D-4B29-82CA-442C8985B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8EB88-6B05-450F-A3A2-DC28717E9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11E9F-6923-4BDA-9DA1-3A2A803352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39D6A-4B61-4C33-9D40-872F6BA22F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 bullet text</a:t>
            </a:r>
          </a:p>
          <a:p>
            <a:pPr lvl="2"/>
            <a:r>
              <a:rPr lang="en-US" smtClean="0"/>
              <a:t>Third level bullet text</a:t>
            </a:r>
          </a:p>
          <a:p>
            <a:pPr lvl="3"/>
            <a:r>
              <a:rPr lang="en-US" smtClean="0"/>
              <a:t> Fourth level bullet text</a:t>
            </a:r>
          </a:p>
          <a:p>
            <a:pPr lvl="4"/>
            <a:r>
              <a:rPr lang="en-US" smtClean="0"/>
              <a:t>Fifth level bullet text</a:t>
            </a:r>
          </a:p>
          <a:p>
            <a:pPr lvl="1"/>
            <a:endParaRPr lang="en-US" smtClean="0"/>
          </a:p>
          <a:p>
            <a:pPr lvl="2"/>
            <a:endParaRPr lang="en-US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r>
              <a:rPr lang="en-US" smtClean="0"/>
              <a:t>8/13/2014</a:t>
            </a: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5BE85974-3CE6-4031-AEEB-BE5C6FA48FD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MeF Schema Reviews</a:t>
            </a:r>
            <a:br>
              <a:rPr lang="en-US" dirty="0" smtClean="0"/>
            </a:br>
            <a:r>
              <a:rPr lang="en-US" dirty="0" smtClean="0"/>
              <a:t>August 13, 2014</a:t>
            </a:r>
            <a:br>
              <a:rPr lang="en-US" dirty="0" smtClean="0"/>
            </a:br>
            <a:r>
              <a:rPr lang="en-US" dirty="0" smtClean="0"/>
              <a:t>FTA Tech</a:t>
            </a: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r>
              <a:rPr lang="en-US" dirty="0" smtClean="0"/>
              <a:t>Schema Review Pitfalls cont.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153400" cy="4706938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No elements should be defined as a </a:t>
            </a:r>
            <a:r>
              <a:rPr lang="en-US" dirty="0" err="1" smtClean="0"/>
              <a:t>StringType</a:t>
            </a:r>
            <a:r>
              <a:rPr lang="en-US" dirty="0" smtClean="0"/>
              <a:t> or </a:t>
            </a:r>
            <a:r>
              <a:rPr lang="en-US" dirty="0" err="1" smtClean="0"/>
              <a:t>TextType</a:t>
            </a:r>
            <a:r>
              <a:rPr lang="en-US" dirty="0" smtClean="0"/>
              <a:t> without a max length defined.  This will prevent strings from being unexpected lengths and causing issues</a:t>
            </a:r>
            <a:r>
              <a:rPr lang="en-US" dirty="0" smtClean="0"/>
              <a:t>.  More importantly, it will keep malicious users from exploding the elements to build denial-of-service attacks.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20144-7B4F-4F24-B9F5-77BD4826462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r>
              <a:rPr lang="en-US" dirty="0" smtClean="0"/>
              <a:t>How to avoid resubmits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153400" cy="4706938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Reread the TIGERS Standards and Best Practices documents.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Conduct internal schema reviews during development and before submitting to TIGERS.  If possible, have an secondary resource conduct a review.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you are not sure how to code a structure please reach out to us during development at </a:t>
            </a:r>
            <a:r>
              <a:rPr lang="en-US" dirty="0" smtClean="0">
                <a:solidFill>
                  <a:srgbClr val="FF0000"/>
                </a:solidFill>
              </a:rPr>
              <a:t>statemef@rsimail.com</a:t>
            </a:r>
            <a:r>
              <a:rPr lang="en-US" dirty="0" smtClean="0"/>
              <a:t> and </a:t>
            </a:r>
            <a:r>
              <a:rPr lang="en-US" dirty="0" smtClean="0"/>
              <a:t>cc: </a:t>
            </a:r>
            <a:r>
              <a:rPr lang="en-US" dirty="0" smtClean="0">
                <a:solidFill>
                  <a:srgbClr val="FF0000"/>
                </a:solidFill>
              </a:rPr>
              <a:t>garbert@sctax.org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20144-7B4F-4F24-B9F5-77BD4826462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5638800"/>
          </a:xfrm>
        </p:spPr>
        <p:txBody>
          <a:bodyPr/>
          <a:lstStyle/>
          <a:p>
            <a:pPr algn="ctr"/>
            <a:r>
              <a:rPr lang="en-US" sz="8000" dirty="0" smtClean="0"/>
              <a:t>Questions?</a:t>
            </a:r>
            <a:endParaRPr lang="en-US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20144-7B4F-4F24-B9F5-77BD4826462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r>
              <a:rPr lang="en-US" dirty="0" smtClean="0"/>
              <a:t>Developing Your Schemas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153400" cy="470693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http://www.statemef.com/mef_new.shtml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Background documents about the MeF programs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MeF common schemas for Individual, Business and Estate Trust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These are the starting point for new schema development and TIGERS releases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TIGERS Standards and Best Practices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20144-7B4F-4F24-B9F5-77BD4826462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r>
              <a:rPr lang="en-US" dirty="0" smtClean="0"/>
              <a:t>Get Reviewed!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153400" cy="4706938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Submit your schema package to </a:t>
            </a:r>
            <a:r>
              <a:rPr lang="en-US" sz="2400" dirty="0" smtClean="0">
                <a:solidFill>
                  <a:srgbClr val="FF0000"/>
                </a:solidFill>
              </a:rPr>
              <a:t>statemef@rsimail.com </a:t>
            </a:r>
            <a:r>
              <a:rPr lang="en-US" sz="2400" dirty="0" smtClean="0"/>
              <a:t>and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c</a:t>
            </a:r>
            <a:r>
              <a:rPr lang="en-US" sz="2400" dirty="0" smtClean="0"/>
              <a:t>c: </a:t>
            </a:r>
            <a:r>
              <a:rPr lang="en-US" sz="2400" dirty="0" smtClean="0">
                <a:solidFill>
                  <a:srgbClr val="FF0000"/>
                </a:solidFill>
              </a:rPr>
              <a:t>garbert@sctax.org</a:t>
            </a:r>
            <a:r>
              <a:rPr lang="en-US" sz="2400" dirty="0" smtClean="0"/>
              <a:t> 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Schemas don’t have to be 100% complete to be reviewed and approved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If you have any questions about what you have done please include your questions with your submissions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Reviews are generally done within 2 weeks, with exception around FTA Tech and </a:t>
            </a:r>
            <a:r>
              <a:rPr lang="en-US" sz="2400" dirty="0" err="1" smtClean="0"/>
              <a:t>eFile</a:t>
            </a:r>
            <a:r>
              <a:rPr lang="en-US" sz="2400" dirty="0" smtClean="0"/>
              <a:t> Symposium. Review outcomes can be “</a:t>
            </a:r>
            <a:r>
              <a:rPr lang="en-US" sz="2400" dirty="0" err="1" smtClean="0"/>
              <a:t>Resubmit”,“Conditional</a:t>
            </a:r>
            <a:r>
              <a:rPr lang="en-US" sz="2400" dirty="0" smtClean="0"/>
              <a:t> Approval”, “Approved”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20144-7B4F-4F24-B9F5-77BD4826462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r>
              <a:rPr lang="en-US" dirty="0" smtClean="0"/>
              <a:t>What are we seeing in reviews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153400" cy="4706938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There are a lot of new state representatives newly involved with MeF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States whose schemas used to be approved with no issues now have issues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you have never been through a TIGERS review, you may not be aware of all of the TIGERS standards and best practices, or the reasons behind them.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20144-7B4F-4F24-B9F5-77BD4826462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r>
              <a:rPr lang="en-US" dirty="0" smtClean="0"/>
              <a:t>Schema Review Pitfalls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153400" cy="4706938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TIGERS Common schemas can not be modified by </a:t>
            </a:r>
            <a:r>
              <a:rPr lang="en-US" dirty="0" smtClean="0"/>
              <a:t>states with few exceptions: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err="1" smtClean="0"/>
              <a:t>FinancialTransaction</a:t>
            </a:r>
            <a:r>
              <a:rPr lang="en-US" dirty="0" smtClean="0"/>
              <a:t> – can be modified </a:t>
            </a:r>
            <a:r>
              <a:rPr lang="en-US" u="sng" dirty="0" smtClean="0"/>
              <a:t>according to the standards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The schema located in /Common can be modified by </a:t>
            </a:r>
            <a:r>
              <a:rPr lang="en-US" dirty="0" smtClean="0"/>
              <a:t>states in a limited number of ways</a:t>
            </a:r>
            <a:endParaRPr lang="en-US" dirty="0" smtClean="0"/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Additional state specific FT should be added to /</a:t>
            </a:r>
            <a:r>
              <a:rPr lang="en-US" dirty="0" err="1" smtClean="0"/>
              <a:t>XXCommon</a:t>
            </a:r>
            <a:r>
              <a:rPr lang="en-US" dirty="0" smtClean="0"/>
              <a:t> and only the filename should be changed.</a:t>
            </a:r>
          </a:p>
          <a:p>
            <a:pPr lvl="2">
              <a:buFont typeface="Arial" pitchFamily="34" charset="0"/>
              <a:buChar char="•"/>
            </a:pPr>
            <a:r>
              <a:rPr lang="en-US" dirty="0" err="1" smtClean="0"/>
              <a:t>StateEnumeration</a:t>
            </a:r>
            <a:r>
              <a:rPr lang="en-US" dirty="0" smtClean="0"/>
              <a:t> – state enumerations can be added to this file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States need to add their </a:t>
            </a:r>
            <a:r>
              <a:rPr lang="en-US" dirty="0" err="1" smtClean="0"/>
              <a:t>ReturnType</a:t>
            </a:r>
            <a:r>
              <a:rPr lang="en-US" dirty="0" smtClean="0"/>
              <a:t> enumerated list to this type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20144-7B4F-4F24-B9F5-77BD4826462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r>
              <a:rPr lang="en-US" dirty="0" smtClean="0"/>
              <a:t>Schema Review Pitfalls cont.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153400" cy="4706938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Element Names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Should not have form line numbers, keep these in the annotation for the line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Should not use hyphens to concatenate words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Should not be longer than 30 characters in length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Should be in </a:t>
            </a:r>
            <a:r>
              <a:rPr lang="en-US" dirty="0" err="1" smtClean="0"/>
              <a:t>UpperCamelCase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Should be as short as possible while being meaningful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States may want to adopt common abbreviations contained in element names e.g. Amt instead of Amount</a:t>
            </a:r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20144-7B4F-4F24-B9F5-77BD4826462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r>
              <a:rPr lang="en-US" dirty="0" smtClean="0"/>
              <a:t>Schema Review Pitfalls cont.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51054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Packaging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The release zip file and root folder should be named with the following format: </a:t>
            </a:r>
            <a:r>
              <a:rPr lang="en-US" dirty="0" err="1" smtClean="0"/>
              <a:t>xxAAAYYYYVn.n</a:t>
            </a:r>
            <a:endParaRPr lang="en-US" dirty="0" smtClean="0"/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xx = State abbreviation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AAA = Package type e.g. Business, Individual, </a:t>
            </a:r>
            <a:r>
              <a:rPr lang="en-US" dirty="0" err="1" smtClean="0"/>
              <a:t>EstateTrust</a:t>
            </a:r>
            <a:endParaRPr lang="en-US" dirty="0" smtClean="0"/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YYYY = 4 digit year of the tax year</a:t>
            </a:r>
          </a:p>
          <a:p>
            <a:pPr lvl="3">
              <a:buFont typeface="Arial" pitchFamily="34" charset="0"/>
              <a:buChar char="•"/>
            </a:pPr>
            <a:r>
              <a:rPr lang="en-US" dirty="0" err="1" smtClean="0"/>
              <a:t>Vn.n</a:t>
            </a:r>
            <a:r>
              <a:rPr lang="en-US" dirty="0" smtClean="0"/>
              <a:t> = Version number of the release (should be incremented for each review submission)</a:t>
            </a:r>
          </a:p>
          <a:p>
            <a:pPr lvl="4">
              <a:buFont typeface="Arial" pitchFamily="34" charset="0"/>
              <a:buChar char="•"/>
            </a:pPr>
            <a:r>
              <a:rPr lang="en-US" dirty="0" smtClean="0"/>
              <a:t>Vn.0 = starts off as a production version</a:t>
            </a:r>
          </a:p>
          <a:p>
            <a:pPr lvl="4">
              <a:buFont typeface="Arial" pitchFamily="34" charset="0"/>
              <a:buChar char="•"/>
            </a:pPr>
            <a:r>
              <a:rPr lang="en-US" dirty="0" smtClean="0"/>
              <a:t>V0.0 – 10 = indicates a development version</a:t>
            </a:r>
          </a:p>
          <a:p>
            <a:pPr lvl="4">
              <a:buFont typeface="Arial" pitchFamily="34" charset="0"/>
              <a:buChar char="•"/>
            </a:pPr>
            <a:r>
              <a:rPr lang="en-US" dirty="0" smtClean="0"/>
              <a:t>Minor version increments indicated backward compatibility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20144-7B4F-4F24-B9F5-77BD4826462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r>
              <a:rPr lang="en-US" dirty="0" smtClean="0"/>
              <a:t>Schema Review Pitfalls cont.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53400" cy="4935539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Duplication of Common Header Elements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Elements that exist in the </a:t>
            </a:r>
            <a:r>
              <a:rPr lang="en-US" dirty="0" smtClean="0"/>
              <a:t>Common </a:t>
            </a:r>
            <a:r>
              <a:rPr lang="en-US" dirty="0" err="1" smtClean="0"/>
              <a:t>ReturnHeader</a:t>
            </a:r>
            <a:r>
              <a:rPr lang="en-US" dirty="0" smtClean="0"/>
              <a:t> </a:t>
            </a:r>
            <a:r>
              <a:rPr lang="en-US" dirty="0" smtClean="0"/>
              <a:t>should not be duplicated in a state form.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Preparer Information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Tax period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Filer Information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Amended return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State specific complex types should all be named: </a:t>
            </a:r>
            <a:r>
              <a:rPr lang="en-US" sz="2400" dirty="0" err="1" smtClean="0"/>
              <a:t>XXElementNameType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Use relative paths and “/” forward slashes for includes:</a:t>
            </a:r>
            <a:br>
              <a:rPr lang="en-US" sz="2400" dirty="0" smtClean="0"/>
            </a:br>
            <a:r>
              <a:rPr lang="en-US" sz="1800" dirty="0" smtClean="0"/>
              <a:t>&lt;</a:t>
            </a:r>
            <a:r>
              <a:rPr lang="en-US" sz="1800" dirty="0" err="1" smtClean="0"/>
              <a:t>xsd:include</a:t>
            </a:r>
            <a:r>
              <a:rPr lang="en-US" sz="1800" dirty="0" smtClean="0"/>
              <a:t> </a:t>
            </a:r>
            <a:r>
              <a:rPr lang="en-US" sz="1800" dirty="0" err="1" smtClean="0"/>
              <a:t>schemaLocation</a:t>
            </a:r>
            <a:r>
              <a:rPr lang="en-US" sz="1800" dirty="0" smtClean="0"/>
              <a:t>="../Common/ReturnHeader.xsd"/&gt;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20144-7B4F-4F24-B9F5-77BD4826462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r>
              <a:rPr lang="en-US" dirty="0" smtClean="0"/>
              <a:t>Schema Review Pitfalls cont.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153400" cy="2743199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Attributes generally should not be used.  If they are they should only be to capture </a:t>
            </a:r>
            <a:r>
              <a:rPr lang="en-US" dirty="0" smtClean="0"/>
              <a:t>metadata</a:t>
            </a:r>
            <a:r>
              <a:rPr lang="en-US" dirty="0" smtClean="0"/>
              <a:t>.  Form data should be defined as elements.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Required parents should have at least one required child element.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20144-7B4F-4F24-B9F5-77BD4826462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419600"/>
            <a:ext cx="7315200" cy="211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 seminar presentation">
  <a:themeElements>
    <a:clrScheme name="Cloud skipper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 skipper design templat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 skipp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 skipper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seminar presentation</Template>
  <TotalTime>304</TotalTime>
  <Words>629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Training seminar presentation</vt:lpstr>
      <vt:lpstr>MeF Schema Reviews August 13, 2014 FTA Tech</vt:lpstr>
      <vt:lpstr>Developing Your Schemas</vt:lpstr>
      <vt:lpstr>Get Reviewed!</vt:lpstr>
      <vt:lpstr>What are we seeing in reviews</vt:lpstr>
      <vt:lpstr>Schema Review Pitfalls</vt:lpstr>
      <vt:lpstr>Schema Review Pitfalls cont.</vt:lpstr>
      <vt:lpstr>Schema Review Pitfalls cont.</vt:lpstr>
      <vt:lpstr>Schema Review Pitfalls cont.</vt:lpstr>
      <vt:lpstr>Schema Review Pitfalls cont.</vt:lpstr>
      <vt:lpstr>Schema Review Pitfalls cont.</vt:lpstr>
      <vt:lpstr>How to avoid resubmits</vt:lpstr>
      <vt:lpstr>Questions?</vt:lpstr>
    </vt:vector>
  </TitlesOfParts>
  <Company>Revenue Solutions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Presentation</dc:title>
  <dc:creator>jdubreuil</dc:creator>
  <cp:lastModifiedBy>Terry Garber</cp:lastModifiedBy>
  <cp:revision>91</cp:revision>
  <cp:lastPrinted>1601-01-01T00:00:00Z</cp:lastPrinted>
  <dcterms:created xsi:type="dcterms:W3CDTF">2014-08-12T16:45:14Z</dcterms:created>
  <dcterms:modified xsi:type="dcterms:W3CDTF">2014-08-13T03:35:55Z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TC062561681033</vt:lpwstr>
  </property>
</Properties>
</file>